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60" r:id="rId4"/>
    <p:sldId id="261" r:id="rId5"/>
    <p:sldId id="262" r:id="rId6"/>
    <p:sldId id="263" r:id="rId7"/>
    <p:sldId id="264" r:id="rId8"/>
    <p:sldId id="265" r:id="rId9"/>
    <p:sldId id="266" r:id="rId10"/>
    <p:sldId id="268" r:id="rId11"/>
    <p:sldId id="275" r:id="rId12"/>
    <p:sldId id="274" r:id="rId13"/>
    <p:sldId id="273" r:id="rId14"/>
    <p:sldId id="277" r:id="rId15"/>
    <p:sldId id="278" r:id="rId16"/>
    <p:sldId id="279" r:id="rId17"/>
    <p:sldId id="280" r:id="rId18"/>
    <p:sldId id="281" r:id="rId19"/>
    <p:sldId id="282" r:id="rId20"/>
    <p:sldId id="283" r:id="rId21"/>
    <p:sldId id="284" r:id="rId22"/>
    <p:sldId id="285" r:id="rId23"/>
    <p:sldId id="287" r:id="rId24"/>
    <p:sldId id="286"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0B1581-3819-4E8B-B975-87560710963B}"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ru-RU"/>
        </a:p>
      </dgm:t>
    </dgm:pt>
    <dgm:pt modelId="{805C7C0E-4571-41EC-BB3E-CA11E9C7356D}">
      <dgm:prSet phldrT="[Текст]"/>
      <dgm:spPr/>
      <dgm:t>
        <a:bodyPr/>
        <a:lstStyle/>
        <a:p>
          <a:r>
            <a:rPr lang="kk-KZ" dirty="0">
              <a:solidFill>
                <a:srgbClr val="C00000"/>
              </a:solidFill>
            </a:rPr>
            <a:t>Аудиттің әдістері</a:t>
          </a:r>
          <a:endParaRPr lang="ru-RU" dirty="0">
            <a:solidFill>
              <a:srgbClr val="C00000"/>
            </a:solidFill>
          </a:endParaRPr>
        </a:p>
      </dgm:t>
    </dgm:pt>
    <dgm:pt modelId="{0D87F97E-5B07-43C4-8B23-263FFE1B4758}" type="parTrans" cxnId="{159EC18C-80E1-4D4A-A01C-1E9116467EE1}">
      <dgm:prSet/>
      <dgm:spPr/>
      <dgm:t>
        <a:bodyPr/>
        <a:lstStyle/>
        <a:p>
          <a:endParaRPr lang="ru-RU"/>
        </a:p>
      </dgm:t>
    </dgm:pt>
    <dgm:pt modelId="{B632AA13-68FD-4EF7-A4D5-8C12BCFFF9B4}" type="sibTrans" cxnId="{159EC18C-80E1-4D4A-A01C-1E9116467EE1}">
      <dgm:prSet/>
      <dgm:spPr/>
      <dgm:t>
        <a:bodyPr/>
        <a:lstStyle/>
        <a:p>
          <a:endParaRPr lang="ru-RU"/>
        </a:p>
      </dgm:t>
    </dgm:pt>
    <dgm:pt modelId="{7A79270D-01DE-43BD-8D9F-4A91398A1A69}">
      <dgm:prSet phldrT="[Текст]"/>
      <dgm:spPr/>
      <dgm:t>
        <a:bodyPr/>
        <a:lstStyle/>
        <a:p>
          <a:r>
            <a:rPr lang="kk-KZ" dirty="0">
              <a:solidFill>
                <a:schemeClr val="accent1">
                  <a:lumMod val="10000"/>
                </a:schemeClr>
              </a:solidFill>
            </a:rPr>
            <a:t>аналитикалық анықтау-есептеу</a:t>
          </a:r>
          <a:endParaRPr lang="ru-RU" dirty="0">
            <a:solidFill>
              <a:schemeClr val="accent1">
                <a:lumMod val="10000"/>
              </a:schemeClr>
            </a:solidFill>
          </a:endParaRPr>
        </a:p>
      </dgm:t>
    </dgm:pt>
    <dgm:pt modelId="{57D2213B-20D4-428C-885E-3A7670C7635B}" type="parTrans" cxnId="{A2EFDE6A-E318-451E-AF23-C947882C6787}">
      <dgm:prSet/>
      <dgm:spPr/>
      <dgm:t>
        <a:bodyPr/>
        <a:lstStyle/>
        <a:p>
          <a:endParaRPr lang="ru-RU"/>
        </a:p>
      </dgm:t>
    </dgm:pt>
    <dgm:pt modelId="{C1001ACF-B5B6-42A9-9A40-9B27BA247257}" type="sibTrans" cxnId="{A2EFDE6A-E318-451E-AF23-C947882C6787}">
      <dgm:prSet/>
      <dgm:spPr/>
      <dgm:t>
        <a:bodyPr/>
        <a:lstStyle/>
        <a:p>
          <a:endParaRPr lang="ru-RU"/>
        </a:p>
      </dgm:t>
    </dgm:pt>
    <dgm:pt modelId="{C9378AA6-3400-49C6-8FC7-8CEEA638DCA2}">
      <dgm:prSet phldrT="[Текст]"/>
      <dgm:spPr/>
      <dgm:t>
        <a:bodyPr/>
        <a:lstStyle/>
        <a:p>
          <a:r>
            <a:rPr lang="kk-KZ" dirty="0">
              <a:solidFill>
                <a:schemeClr val="accent1">
                  <a:lumMod val="10000"/>
                </a:schemeClr>
              </a:solidFill>
            </a:rPr>
            <a:t>құжаттау</a:t>
          </a:r>
          <a:endParaRPr lang="ru-RU" dirty="0">
            <a:solidFill>
              <a:schemeClr val="accent1">
                <a:lumMod val="10000"/>
              </a:schemeClr>
            </a:solidFill>
          </a:endParaRPr>
        </a:p>
      </dgm:t>
    </dgm:pt>
    <dgm:pt modelId="{64BC901F-CF84-4C84-B5B6-F73972CCA122}" type="parTrans" cxnId="{0AEC6819-1241-4CF1-A097-BF2C47EB4CBA}">
      <dgm:prSet/>
      <dgm:spPr/>
      <dgm:t>
        <a:bodyPr/>
        <a:lstStyle/>
        <a:p>
          <a:endParaRPr lang="ru-RU"/>
        </a:p>
      </dgm:t>
    </dgm:pt>
    <dgm:pt modelId="{27123E03-9BEB-4931-B921-6B9BA06BBB8A}" type="sibTrans" cxnId="{0AEC6819-1241-4CF1-A097-BF2C47EB4CBA}">
      <dgm:prSet/>
      <dgm:spPr/>
      <dgm:t>
        <a:bodyPr/>
        <a:lstStyle/>
        <a:p>
          <a:endParaRPr lang="ru-RU"/>
        </a:p>
      </dgm:t>
    </dgm:pt>
    <dgm:pt modelId="{2B114894-63B6-4690-8CE1-4DB3D1FDB33F}">
      <dgm:prSet phldrT="[Текст]"/>
      <dgm:spPr/>
      <dgm:t>
        <a:bodyPr/>
        <a:lstStyle/>
        <a:p>
          <a:r>
            <a:rPr lang="kk-KZ" dirty="0">
              <a:solidFill>
                <a:schemeClr val="accent1">
                  <a:lumMod val="10000"/>
                </a:schemeClr>
              </a:solidFill>
            </a:rPr>
            <a:t>қорытындылау</a:t>
          </a:r>
          <a:endParaRPr lang="ru-RU" dirty="0">
            <a:solidFill>
              <a:schemeClr val="accent1">
                <a:lumMod val="10000"/>
              </a:schemeClr>
            </a:solidFill>
          </a:endParaRPr>
        </a:p>
      </dgm:t>
    </dgm:pt>
    <dgm:pt modelId="{2C89058C-EABB-4672-83E7-9873E742BF8C}" type="parTrans" cxnId="{3AEFB412-9BF2-4A0D-9146-31B55AB032BA}">
      <dgm:prSet/>
      <dgm:spPr/>
      <dgm:t>
        <a:bodyPr/>
        <a:lstStyle/>
        <a:p>
          <a:endParaRPr lang="ru-RU"/>
        </a:p>
      </dgm:t>
    </dgm:pt>
    <dgm:pt modelId="{0A562455-B68D-48DC-BAF6-E770B4D2DBDE}" type="sibTrans" cxnId="{3AEFB412-9BF2-4A0D-9146-31B55AB032BA}">
      <dgm:prSet/>
      <dgm:spPr/>
      <dgm:t>
        <a:bodyPr/>
        <a:lstStyle/>
        <a:p>
          <a:endParaRPr lang="ru-RU"/>
        </a:p>
      </dgm:t>
    </dgm:pt>
    <dgm:pt modelId="{A00E2162-12EC-444B-A995-860A757AEA93}" type="pres">
      <dgm:prSet presAssocID="{8B0B1581-3819-4E8B-B975-87560710963B}" presName="hierChild1" presStyleCnt="0">
        <dgm:presLayoutVars>
          <dgm:orgChart val="1"/>
          <dgm:chPref val="1"/>
          <dgm:dir/>
          <dgm:animOne val="branch"/>
          <dgm:animLvl val="lvl"/>
          <dgm:resizeHandles/>
        </dgm:presLayoutVars>
      </dgm:prSet>
      <dgm:spPr/>
    </dgm:pt>
    <dgm:pt modelId="{C2045521-7015-45FF-BFE9-7898C7938F11}" type="pres">
      <dgm:prSet presAssocID="{805C7C0E-4571-41EC-BB3E-CA11E9C7356D}" presName="hierRoot1" presStyleCnt="0">
        <dgm:presLayoutVars>
          <dgm:hierBranch val="init"/>
        </dgm:presLayoutVars>
      </dgm:prSet>
      <dgm:spPr/>
    </dgm:pt>
    <dgm:pt modelId="{6A4EBF21-273A-4287-9C92-AC8F243FFCEE}" type="pres">
      <dgm:prSet presAssocID="{805C7C0E-4571-41EC-BB3E-CA11E9C7356D}" presName="rootComposite1" presStyleCnt="0"/>
      <dgm:spPr/>
    </dgm:pt>
    <dgm:pt modelId="{127C5052-B2E3-4035-B6FE-6026E3C87CD0}" type="pres">
      <dgm:prSet presAssocID="{805C7C0E-4571-41EC-BB3E-CA11E9C7356D}" presName="rootText1" presStyleLbl="node0" presStyleIdx="0" presStyleCnt="1">
        <dgm:presLayoutVars>
          <dgm:chPref val="3"/>
        </dgm:presLayoutVars>
      </dgm:prSet>
      <dgm:spPr/>
    </dgm:pt>
    <dgm:pt modelId="{96BE12C7-5FE9-427D-A317-ED9E21437F7A}" type="pres">
      <dgm:prSet presAssocID="{805C7C0E-4571-41EC-BB3E-CA11E9C7356D}" presName="rootConnector1" presStyleLbl="node1" presStyleIdx="0" presStyleCnt="0"/>
      <dgm:spPr/>
    </dgm:pt>
    <dgm:pt modelId="{99BB3376-08FE-4A06-A639-93C3615CEC38}" type="pres">
      <dgm:prSet presAssocID="{805C7C0E-4571-41EC-BB3E-CA11E9C7356D}" presName="hierChild2" presStyleCnt="0"/>
      <dgm:spPr/>
    </dgm:pt>
    <dgm:pt modelId="{AAC6F3EC-98A1-4EE1-9FE7-995CDD8DD44A}" type="pres">
      <dgm:prSet presAssocID="{57D2213B-20D4-428C-885E-3A7670C7635B}" presName="Name37" presStyleLbl="parChTrans1D2" presStyleIdx="0" presStyleCnt="3"/>
      <dgm:spPr/>
    </dgm:pt>
    <dgm:pt modelId="{70D3CC6C-74B1-497F-BC35-C3792981ED9E}" type="pres">
      <dgm:prSet presAssocID="{7A79270D-01DE-43BD-8D9F-4A91398A1A69}" presName="hierRoot2" presStyleCnt="0">
        <dgm:presLayoutVars>
          <dgm:hierBranch val="init"/>
        </dgm:presLayoutVars>
      </dgm:prSet>
      <dgm:spPr/>
    </dgm:pt>
    <dgm:pt modelId="{60676515-3BD3-4BC7-AE06-17F88B063953}" type="pres">
      <dgm:prSet presAssocID="{7A79270D-01DE-43BD-8D9F-4A91398A1A69}" presName="rootComposite" presStyleCnt="0"/>
      <dgm:spPr/>
    </dgm:pt>
    <dgm:pt modelId="{D0C94700-3D6C-4505-A623-4B3BBE3E1F16}" type="pres">
      <dgm:prSet presAssocID="{7A79270D-01DE-43BD-8D9F-4A91398A1A69}" presName="rootText" presStyleLbl="node2" presStyleIdx="0" presStyleCnt="3">
        <dgm:presLayoutVars>
          <dgm:chPref val="3"/>
        </dgm:presLayoutVars>
      </dgm:prSet>
      <dgm:spPr/>
    </dgm:pt>
    <dgm:pt modelId="{6B238E13-5BAB-4925-BB96-A1B88BFC50B7}" type="pres">
      <dgm:prSet presAssocID="{7A79270D-01DE-43BD-8D9F-4A91398A1A69}" presName="rootConnector" presStyleLbl="node2" presStyleIdx="0" presStyleCnt="3"/>
      <dgm:spPr/>
    </dgm:pt>
    <dgm:pt modelId="{E6005846-BD48-4FB7-A04E-070D459B064A}" type="pres">
      <dgm:prSet presAssocID="{7A79270D-01DE-43BD-8D9F-4A91398A1A69}" presName="hierChild4" presStyleCnt="0"/>
      <dgm:spPr/>
    </dgm:pt>
    <dgm:pt modelId="{7F7B703B-D8B4-4C8D-9EF3-21890AE24275}" type="pres">
      <dgm:prSet presAssocID="{7A79270D-01DE-43BD-8D9F-4A91398A1A69}" presName="hierChild5" presStyleCnt="0"/>
      <dgm:spPr/>
    </dgm:pt>
    <dgm:pt modelId="{0419BD4B-CB87-4ED6-B2EF-596254CF64B6}" type="pres">
      <dgm:prSet presAssocID="{64BC901F-CF84-4C84-B5B6-F73972CCA122}" presName="Name37" presStyleLbl="parChTrans1D2" presStyleIdx="1" presStyleCnt="3"/>
      <dgm:spPr/>
    </dgm:pt>
    <dgm:pt modelId="{2BDEAD60-8FDC-4DBE-879F-8331729D82CC}" type="pres">
      <dgm:prSet presAssocID="{C9378AA6-3400-49C6-8FC7-8CEEA638DCA2}" presName="hierRoot2" presStyleCnt="0">
        <dgm:presLayoutVars>
          <dgm:hierBranch val="init"/>
        </dgm:presLayoutVars>
      </dgm:prSet>
      <dgm:spPr/>
    </dgm:pt>
    <dgm:pt modelId="{50DD8186-2891-449F-AAC2-13C831FEB9FD}" type="pres">
      <dgm:prSet presAssocID="{C9378AA6-3400-49C6-8FC7-8CEEA638DCA2}" presName="rootComposite" presStyleCnt="0"/>
      <dgm:spPr/>
    </dgm:pt>
    <dgm:pt modelId="{0F157559-3207-4A0C-B67A-09584621FD7C}" type="pres">
      <dgm:prSet presAssocID="{C9378AA6-3400-49C6-8FC7-8CEEA638DCA2}" presName="rootText" presStyleLbl="node2" presStyleIdx="1" presStyleCnt="3">
        <dgm:presLayoutVars>
          <dgm:chPref val="3"/>
        </dgm:presLayoutVars>
      </dgm:prSet>
      <dgm:spPr/>
    </dgm:pt>
    <dgm:pt modelId="{4675211B-8871-4145-8EE1-2DED7A214811}" type="pres">
      <dgm:prSet presAssocID="{C9378AA6-3400-49C6-8FC7-8CEEA638DCA2}" presName="rootConnector" presStyleLbl="node2" presStyleIdx="1" presStyleCnt="3"/>
      <dgm:spPr/>
    </dgm:pt>
    <dgm:pt modelId="{E53FADAD-5D19-40CD-8172-1D65567D685B}" type="pres">
      <dgm:prSet presAssocID="{C9378AA6-3400-49C6-8FC7-8CEEA638DCA2}" presName="hierChild4" presStyleCnt="0"/>
      <dgm:spPr/>
    </dgm:pt>
    <dgm:pt modelId="{53BAD692-A0D5-4900-81C4-5F76C462E54D}" type="pres">
      <dgm:prSet presAssocID="{C9378AA6-3400-49C6-8FC7-8CEEA638DCA2}" presName="hierChild5" presStyleCnt="0"/>
      <dgm:spPr/>
    </dgm:pt>
    <dgm:pt modelId="{76EB731C-7025-4363-904C-A8DB2C1BB89B}" type="pres">
      <dgm:prSet presAssocID="{2C89058C-EABB-4672-83E7-9873E742BF8C}" presName="Name37" presStyleLbl="parChTrans1D2" presStyleIdx="2" presStyleCnt="3"/>
      <dgm:spPr/>
    </dgm:pt>
    <dgm:pt modelId="{81A1E53C-FB14-4D1D-A139-4962EFA630BA}" type="pres">
      <dgm:prSet presAssocID="{2B114894-63B6-4690-8CE1-4DB3D1FDB33F}" presName="hierRoot2" presStyleCnt="0">
        <dgm:presLayoutVars>
          <dgm:hierBranch val="init"/>
        </dgm:presLayoutVars>
      </dgm:prSet>
      <dgm:spPr/>
    </dgm:pt>
    <dgm:pt modelId="{9E8AFF45-BE27-48C2-A343-121E81CD8D86}" type="pres">
      <dgm:prSet presAssocID="{2B114894-63B6-4690-8CE1-4DB3D1FDB33F}" presName="rootComposite" presStyleCnt="0"/>
      <dgm:spPr/>
    </dgm:pt>
    <dgm:pt modelId="{89811057-772D-4051-9193-FF73AC20D65C}" type="pres">
      <dgm:prSet presAssocID="{2B114894-63B6-4690-8CE1-4DB3D1FDB33F}" presName="rootText" presStyleLbl="node2" presStyleIdx="2" presStyleCnt="3">
        <dgm:presLayoutVars>
          <dgm:chPref val="3"/>
        </dgm:presLayoutVars>
      </dgm:prSet>
      <dgm:spPr/>
    </dgm:pt>
    <dgm:pt modelId="{2FFB0859-6AF3-450B-B990-D9F9607D64E9}" type="pres">
      <dgm:prSet presAssocID="{2B114894-63B6-4690-8CE1-4DB3D1FDB33F}" presName="rootConnector" presStyleLbl="node2" presStyleIdx="2" presStyleCnt="3"/>
      <dgm:spPr/>
    </dgm:pt>
    <dgm:pt modelId="{458934C3-A239-4C1D-9D58-3A3F0846B880}" type="pres">
      <dgm:prSet presAssocID="{2B114894-63B6-4690-8CE1-4DB3D1FDB33F}" presName="hierChild4" presStyleCnt="0"/>
      <dgm:spPr/>
    </dgm:pt>
    <dgm:pt modelId="{25440205-A97B-4710-9B75-B5F667155FCF}" type="pres">
      <dgm:prSet presAssocID="{2B114894-63B6-4690-8CE1-4DB3D1FDB33F}" presName="hierChild5" presStyleCnt="0"/>
      <dgm:spPr/>
    </dgm:pt>
    <dgm:pt modelId="{56B7DC9F-E99B-40CC-B3AA-64C7C9250047}" type="pres">
      <dgm:prSet presAssocID="{805C7C0E-4571-41EC-BB3E-CA11E9C7356D}" presName="hierChild3" presStyleCnt="0"/>
      <dgm:spPr/>
    </dgm:pt>
  </dgm:ptLst>
  <dgm:cxnLst>
    <dgm:cxn modelId="{C4991F0E-3376-4147-8677-21FE09729125}" type="presOf" srcId="{57D2213B-20D4-428C-885E-3A7670C7635B}" destId="{AAC6F3EC-98A1-4EE1-9FE7-995CDD8DD44A}" srcOrd="0" destOrd="0" presId="urn:microsoft.com/office/officeart/2005/8/layout/orgChart1"/>
    <dgm:cxn modelId="{3AEFB412-9BF2-4A0D-9146-31B55AB032BA}" srcId="{805C7C0E-4571-41EC-BB3E-CA11E9C7356D}" destId="{2B114894-63B6-4690-8CE1-4DB3D1FDB33F}" srcOrd="2" destOrd="0" parTransId="{2C89058C-EABB-4672-83E7-9873E742BF8C}" sibTransId="{0A562455-B68D-48DC-BAF6-E770B4D2DBDE}"/>
    <dgm:cxn modelId="{0AEC6819-1241-4CF1-A097-BF2C47EB4CBA}" srcId="{805C7C0E-4571-41EC-BB3E-CA11E9C7356D}" destId="{C9378AA6-3400-49C6-8FC7-8CEEA638DCA2}" srcOrd="1" destOrd="0" parTransId="{64BC901F-CF84-4C84-B5B6-F73972CCA122}" sibTransId="{27123E03-9BEB-4931-B921-6B9BA06BBB8A}"/>
    <dgm:cxn modelId="{9FFCB630-373F-42BC-A5D3-328B097BC321}" type="presOf" srcId="{805C7C0E-4571-41EC-BB3E-CA11E9C7356D}" destId="{96BE12C7-5FE9-427D-A317-ED9E21437F7A}" srcOrd="1" destOrd="0" presId="urn:microsoft.com/office/officeart/2005/8/layout/orgChart1"/>
    <dgm:cxn modelId="{B31A8C33-CB6B-47F6-BD71-93E9438F8D06}" type="presOf" srcId="{2B114894-63B6-4690-8CE1-4DB3D1FDB33F}" destId="{89811057-772D-4051-9193-FF73AC20D65C}" srcOrd="0" destOrd="0" presId="urn:microsoft.com/office/officeart/2005/8/layout/orgChart1"/>
    <dgm:cxn modelId="{13AA5839-425E-4305-9998-2BB391DF2472}" type="presOf" srcId="{7A79270D-01DE-43BD-8D9F-4A91398A1A69}" destId="{6B238E13-5BAB-4925-BB96-A1B88BFC50B7}" srcOrd="1" destOrd="0" presId="urn:microsoft.com/office/officeart/2005/8/layout/orgChart1"/>
    <dgm:cxn modelId="{97777743-1D44-4304-804F-E70AD185B426}" type="presOf" srcId="{2C89058C-EABB-4672-83E7-9873E742BF8C}" destId="{76EB731C-7025-4363-904C-A8DB2C1BB89B}" srcOrd="0" destOrd="0" presId="urn:microsoft.com/office/officeart/2005/8/layout/orgChart1"/>
    <dgm:cxn modelId="{A2EFDE6A-E318-451E-AF23-C947882C6787}" srcId="{805C7C0E-4571-41EC-BB3E-CA11E9C7356D}" destId="{7A79270D-01DE-43BD-8D9F-4A91398A1A69}" srcOrd="0" destOrd="0" parTransId="{57D2213B-20D4-428C-885E-3A7670C7635B}" sibTransId="{C1001ACF-B5B6-42A9-9A40-9B27BA247257}"/>
    <dgm:cxn modelId="{C1B7867F-AF07-41B8-8E7F-DDAF06CA4F5A}" type="presOf" srcId="{7A79270D-01DE-43BD-8D9F-4A91398A1A69}" destId="{D0C94700-3D6C-4505-A623-4B3BBE3E1F16}" srcOrd="0" destOrd="0" presId="urn:microsoft.com/office/officeart/2005/8/layout/orgChart1"/>
    <dgm:cxn modelId="{159EC18C-80E1-4D4A-A01C-1E9116467EE1}" srcId="{8B0B1581-3819-4E8B-B975-87560710963B}" destId="{805C7C0E-4571-41EC-BB3E-CA11E9C7356D}" srcOrd="0" destOrd="0" parTransId="{0D87F97E-5B07-43C4-8B23-263FFE1B4758}" sibTransId="{B632AA13-68FD-4EF7-A4D5-8C12BCFFF9B4}"/>
    <dgm:cxn modelId="{ABD8E7BD-FF43-4789-939B-B1D9BD28905A}" type="presOf" srcId="{64BC901F-CF84-4C84-B5B6-F73972CCA122}" destId="{0419BD4B-CB87-4ED6-B2EF-596254CF64B6}" srcOrd="0" destOrd="0" presId="urn:microsoft.com/office/officeart/2005/8/layout/orgChart1"/>
    <dgm:cxn modelId="{948B82CD-7669-4CD4-A1D2-03D384C9FD4C}" type="presOf" srcId="{2B114894-63B6-4690-8CE1-4DB3D1FDB33F}" destId="{2FFB0859-6AF3-450B-B990-D9F9607D64E9}" srcOrd="1" destOrd="0" presId="urn:microsoft.com/office/officeart/2005/8/layout/orgChart1"/>
    <dgm:cxn modelId="{3020FBD6-9B98-4A91-B72E-E1D05961932C}" type="presOf" srcId="{805C7C0E-4571-41EC-BB3E-CA11E9C7356D}" destId="{127C5052-B2E3-4035-B6FE-6026E3C87CD0}" srcOrd="0" destOrd="0" presId="urn:microsoft.com/office/officeart/2005/8/layout/orgChart1"/>
    <dgm:cxn modelId="{A0DE39DA-13B7-4DD5-8E5E-7DF23E875BFB}" type="presOf" srcId="{C9378AA6-3400-49C6-8FC7-8CEEA638DCA2}" destId="{4675211B-8871-4145-8EE1-2DED7A214811}" srcOrd="1" destOrd="0" presId="urn:microsoft.com/office/officeart/2005/8/layout/orgChart1"/>
    <dgm:cxn modelId="{B19DB9EB-F0E2-4D91-B0F5-B82A79E849F1}" type="presOf" srcId="{8B0B1581-3819-4E8B-B975-87560710963B}" destId="{A00E2162-12EC-444B-A995-860A757AEA93}" srcOrd="0" destOrd="0" presId="urn:microsoft.com/office/officeart/2005/8/layout/orgChart1"/>
    <dgm:cxn modelId="{82C344F3-54C6-4116-A9D8-54B94CCB29FF}" type="presOf" srcId="{C9378AA6-3400-49C6-8FC7-8CEEA638DCA2}" destId="{0F157559-3207-4A0C-B67A-09584621FD7C}" srcOrd="0" destOrd="0" presId="urn:microsoft.com/office/officeart/2005/8/layout/orgChart1"/>
    <dgm:cxn modelId="{7BBA3F5A-2159-4FA0-8D50-5B963358FC1B}" type="presParOf" srcId="{A00E2162-12EC-444B-A995-860A757AEA93}" destId="{C2045521-7015-45FF-BFE9-7898C7938F11}" srcOrd="0" destOrd="0" presId="urn:microsoft.com/office/officeart/2005/8/layout/orgChart1"/>
    <dgm:cxn modelId="{CEA0B464-7E8C-4EAB-8333-EF757CAC33DD}" type="presParOf" srcId="{C2045521-7015-45FF-BFE9-7898C7938F11}" destId="{6A4EBF21-273A-4287-9C92-AC8F243FFCEE}" srcOrd="0" destOrd="0" presId="urn:microsoft.com/office/officeart/2005/8/layout/orgChart1"/>
    <dgm:cxn modelId="{0FCB89CF-DB8A-4335-AFB6-BCF1E3B78125}" type="presParOf" srcId="{6A4EBF21-273A-4287-9C92-AC8F243FFCEE}" destId="{127C5052-B2E3-4035-B6FE-6026E3C87CD0}" srcOrd="0" destOrd="0" presId="urn:microsoft.com/office/officeart/2005/8/layout/orgChart1"/>
    <dgm:cxn modelId="{F968AB33-385B-404F-B066-AB301EEDD725}" type="presParOf" srcId="{6A4EBF21-273A-4287-9C92-AC8F243FFCEE}" destId="{96BE12C7-5FE9-427D-A317-ED9E21437F7A}" srcOrd="1" destOrd="0" presId="urn:microsoft.com/office/officeart/2005/8/layout/orgChart1"/>
    <dgm:cxn modelId="{1930901C-28FC-4E83-A47D-665FC1E52CD2}" type="presParOf" srcId="{C2045521-7015-45FF-BFE9-7898C7938F11}" destId="{99BB3376-08FE-4A06-A639-93C3615CEC38}" srcOrd="1" destOrd="0" presId="urn:microsoft.com/office/officeart/2005/8/layout/orgChart1"/>
    <dgm:cxn modelId="{BD5E6C7B-BC09-40B0-AEF8-144AC41A23CC}" type="presParOf" srcId="{99BB3376-08FE-4A06-A639-93C3615CEC38}" destId="{AAC6F3EC-98A1-4EE1-9FE7-995CDD8DD44A}" srcOrd="0" destOrd="0" presId="urn:microsoft.com/office/officeart/2005/8/layout/orgChart1"/>
    <dgm:cxn modelId="{97C63E23-0E7C-4C2D-B00C-3D2083CD1FA6}" type="presParOf" srcId="{99BB3376-08FE-4A06-A639-93C3615CEC38}" destId="{70D3CC6C-74B1-497F-BC35-C3792981ED9E}" srcOrd="1" destOrd="0" presId="urn:microsoft.com/office/officeart/2005/8/layout/orgChart1"/>
    <dgm:cxn modelId="{EEC781CF-AD97-466E-90A2-707D56C77F95}" type="presParOf" srcId="{70D3CC6C-74B1-497F-BC35-C3792981ED9E}" destId="{60676515-3BD3-4BC7-AE06-17F88B063953}" srcOrd="0" destOrd="0" presId="urn:microsoft.com/office/officeart/2005/8/layout/orgChart1"/>
    <dgm:cxn modelId="{3EE6CAD9-73FE-43E6-9708-05A122EE343F}" type="presParOf" srcId="{60676515-3BD3-4BC7-AE06-17F88B063953}" destId="{D0C94700-3D6C-4505-A623-4B3BBE3E1F16}" srcOrd="0" destOrd="0" presId="urn:microsoft.com/office/officeart/2005/8/layout/orgChart1"/>
    <dgm:cxn modelId="{159A7380-F931-45B7-A0DC-D686242265CF}" type="presParOf" srcId="{60676515-3BD3-4BC7-AE06-17F88B063953}" destId="{6B238E13-5BAB-4925-BB96-A1B88BFC50B7}" srcOrd="1" destOrd="0" presId="urn:microsoft.com/office/officeart/2005/8/layout/orgChart1"/>
    <dgm:cxn modelId="{3169E5A5-B90F-4824-82CB-401A75E8A2BC}" type="presParOf" srcId="{70D3CC6C-74B1-497F-BC35-C3792981ED9E}" destId="{E6005846-BD48-4FB7-A04E-070D459B064A}" srcOrd="1" destOrd="0" presId="urn:microsoft.com/office/officeart/2005/8/layout/orgChart1"/>
    <dgm:cxn modelId="{791342CF-E4EE-4105-A635-364E78957D88}" type="presParOf" srcId="{70D3CC6C-74B1-497F-BC35-C3792981ED9E}" destId="{7F7B703B-D8B4-4C8D-9EF3-21890AE24275}" srcOrd="2" destOrd="0" presId="urn:microsoft.com/office/officeart/2005/8/layout/orgChart1"/>
    <dgm:cxn modelId="{68917267-18B9-461A-A064-9B48A5EA43CB}" type="presParOf" srcId="{99BB3376-08FE-4A06-A639-93C3615CEC38}" destId="{0419BD4B-CB87-4ED6-B2EF-596254CF64B6}" srcOrd="2" destOrd="0" presId="urn:microsoft.com/office/officeart/2005/8/layout/orgChart1"/>
    <dgm:cxn modelId="{6DC911E6-04F4-4C47-901F-9E5839B3DDD3}" type="presParOf" srcId="{99BB3376-08FE-4A06-A639-93C3615CEC38}" destId="{2BDEAD60-8FDC-4DBE-879F-8331729D82CC}" srcOrd="3" destOrd="0" presId="urn:microsoft.com/office/officeart/2005/8/layout/orgChart1"/>
    <dgm:cxn modelId="{974AB81D-EF50-421A-95DA-DBEFA32F27B4}" type="presParOf" srcId="{2BDEAD60-8FDC-4DBE-879F-8331729D82CC}" destId="{50DD8186-2891-449F-AAC2-13C831FEB9FD}" srcOrd="0" destOrd="0" presId="urn:microsoft.com/office/officeart/2005/8/layout/orgChart1"/>
    <dgm:cxn modelId="{518751EE-25B1-4489-9571-63669A44D935}" type="presParOf" srcId="{50DD8186-2891-449F-AAC2-13C831FEB9FD}" destId="{0F157559-3207-4A0C-B67A-09584621FD7C}" srcOrd="0" destOrd="0" presId="urn:microsoft.com/office/officeart/2005/8/layout/orgChart1"/>
    <dgm:cxn modelId="{13BF9A47-FC3E-40C6-BC0E-FBDD081719C6}" type="presParOf" srcId="{50DD8186-2891-449F-AAC2-13C831FEB9FD}" destId="{4675211B-8871-4145-8EE1-2DED7A214811}" srcOrd="1" destOrd="0" presId="urn:microsoft.com/office/officeart/2005/8/layout/orgChart1"/>
    <dgm:cxn modelId="{5213B65A-4944-4ABB-914B-7CC8EB607C08}" type="presParOf" srcId="{2BDEAD60-8FDC-4DBE-879F-8331729D82CC}" destId="{E53FADAD-5D19-40CD-8172-1D65567D685B}" srcOrd="1" destOrd="0" presId="urn:microsoft.com/office/officeart/2005/8/layout/orgChart1"/>
    <dgm:cxn modelId="{54A454BF-20CD-436E-AB21-E4FAD4916569}" type="presParOf" srcId="{2BDEAD60-8FDC-4DBE-879F-8331729D82CC}" destId="{53BAD692-A0D5-4900-81C4-5F76C462E54D}" srcOrd="2" destOrd="0" presId="urn:microsoft.com/office/officeart/2005/8/layout/orgChart1"/>
    <dgm:cxn modelId="{8BBE84BF-5F71-4524-9296-B4619CE44D93}" type="presParOf" srcId="{99BB3376-08FE-4A06-A639-93C3615CEC38}" destId="{76EB731C-7025-4363-904C-A8DB2C1BB89B}" srcOrd="4" destOrd="0" presId="urn:microsoft.com/office/officeart/2005/8/layout/orgChart1"/>
    <dgm:cxn modelId="{8CAC6DC2-BDC9-4905-ABDB-D5E7330F07E2}" type="presParOf" srcId="{99BB3376-08FE-4A06-A639-93C3615CEC38}" destId="{81A1E53C-FB14-4D1D-A139-4962EFA630BA}" srcOrd="5" destOrd="0" presId="urn:microsoft.com/office/officeart/2005/8/layout/orgChart1"/>
    <dgm:cxn modelId="{67723DA8-72BB-4331-BD53-A9A0C44B508A}" type="presParOf" srcId="{81A1E53C-FB14-4D1D-A139-4962EFA630BA}" destId="{9E8AFF45-BE27-48C2-A343-121E81CD8D86}" srcOrd="0" destOrd="0" presId="urn:microsoft.com/office/officeart/2005/8/layout/orgChart1"/>
    <dgm:cxn modelId="{64703B43-4503-44F9-AD44-EA0A45B49888}" type="presParOf" srcId="{9E8AFF45-BE27-48C2-A343-121E81CD8D86}" destId="{89811057-772D-4051-9193-FF73AC20D65C}" srcOrd="0" destOrd="0" presId="urn:microsoft.com/office/officeart/2005/8/layout/orgChart1"/>
    <dgm:cxn modelId="{E917DFA1-6B19-44C3-92CF-6B0ADA6FFA66}" type="presParOf" srcId="{9E8AFF45-BE27-48C2-A343-121E81CD8D86}" destId="{2FFB0859-6AF3-450B-B990-D9F9607D64E9}" srcOrd="1" destOrd="0" presId="urn:microsoft.com/office/officeart/2005/8/layout/orgChart1"/>
    <dgm:cxn modelId="{586E1E8D-5F6F-44BA-813A-453B319D8DAE}" type="presParOf" srcId="{81A1E53C-FB14-4D1D-A139-4962EFA630BA}" destId="{458934C3-A239-4C1D-9D58-3A3F0846B880}" srcOrd="1" destOrd="0" presId="urn:microsoft.com/office/officeart/2005/8/layout/orgChart1"/>
    <dgm:cxn modelId="{2775CE7E-F9B7-48FB-95DE-3D674AD7F6AF}" type="presParOf" srcId="{81A1E53C-FB14-4D1D-A139-4962EFA630BA}" destId="{25440205-A97B-4710-9B75-B5F667155FCF}" srcOrd="2" destOrd="0" presId="urn:microsoft.com/office/officeart/2005/8/layout/orgChart1"/>
    <dgm:cxn modelId="{422218D4-B7B3-4380-A993-C765E3B18F8B}" type="presParOf" srcId="{C2045521-7015-45FF-BFE9-7898C7938F11}" destId="{56B7DC9F-E99B-40CC-B3AA-64C7C925004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F4AD97-5A75-4327-B9C6-A3362666164A}"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ru-RU"/>
        </a:p>
      </dgm:t>
    </dgm:pt>
    <dgm:pt modelId="{7968A750-3554-4305-B110-BBE8AFA35A85}">
      <dgm:prSet phldrT="[Текст]"/>
      <dgm:spPr/>
      <dgm:t>
        <a:bodyPr/>
        <a:lstStyle/>
        <a:p>
          <a:r>
            <a:rPr lang="kk-KZ" dirty="0">
              <a:solidFill>
                <a:srgbClr val="C00000"/>
              </a:solidFill>
            </a:rPr>
            <a:t>Әдістемелік құжаттау әдісі 3 топқа бөлінеді:</a:t>
          </a:r>
          <a:endParaRPr lang="ru-RU" dirty="0">
            <a:solidFill>
              <a:srgbClr val="C00000"/>
            </a:solidFill>
          </a:endParaRPr>
        </a:p>
      </dgm:t>
    </dgm:pt>
    <dgm:pt modelId="{A8A1657D-45DB-482D-865D-D5DFD7851379}" type="parTrans" cxnId="{BAD2B128-388C-41B0-BC93-BE6BA1308286}">
      <dgm:prSet/>
      <dgm:spPr/>
      <dgm:t>
        <a:bodyPr/>
        <a:lstStyle/>
        <a:p>
          <a:endParaRPr lang="ru-RU"/>
        </a:p>
      </dgm:t>
    </dgm:pt>
    <dgm:pt modelId="{F9125E53-78EF-4901-9D77-8483F2901CC8}" type="sibTrans" cxnId="{BAD2B128-388C-41B0-BC93-BE6BA1308286}">
      <dgm:prSet/>
      <dgm:spPr/>
      <dgm:t>
        <a:bodyPr/>
        <a:lstStyle/>
        <a:p>
          <a:endParaRPr lang="ru-RU"/>
        </a:p>
      </dgm:t>
    </dgm:pt>
    <dgm:pt modelId="{A8F41593-74EB-4DB9-ABA1-512152723968}">
      <dgm:prSet phldrT="[Текст]"/>
      <dgm:spPr/>
      <dgm:t>
        <a:bodyPr/>
        <a:lstStyle/>
        <a:p>
          <a:r>
            <a:rPr lang="kk-KZ" dirty="0">
              <a:solidFill>
                <a:schemeClr val="accent1">
                  <a:lumMod val="10000"/>
                </a:schemeClr>
              </a:solidFill>
            </a:rPr>
            <a:t>мәліметтік модельдеу</a:t>
          </a:r>
          <a:endParaRPr lang="ru-RU" dirty="0">
            <a:solidFill>
              <a:schemeClr val="accent1">
                <a:lumMod val="10000"/>
              </a:schemeClr>
            </a:solidFill>
          </a:endParaRPr>
        </a:p>
      </dgm:t>
    </dgm:pt>
    <dgm:pt modelId="{3B30801D-6CF9-430C-A1CD-680C08BC1CA1}" type="parTrans" cxnId="{57EE0840-36D7-4DDD-B7F7-2E63BB9AD4B5}">
      <dgm:prSet/>
      <dgm:spPr/>
      <dgm:t>
        <a:bodyPr/>
        <a:lstStyle/>
        <a:p>
          <a:endParaRPr lang="ru-RU"/>
        </a:p>
      </dgm:t>
    </dgm:pt>
    <dgm:pt modelId="{9C404151-52C0-4CD8-BFE5-252F1398E9FC}" type="sibTrans" cxnId="{57EE0840-36D7-4DDD-B7F7-2E63BB9AD4B5}">
      <dgm:prSet/>
      <dgm:spPr/>
      <dgm:t>
        <a:bodyPr/>
        <a:lstStyle/>
        <a:p>
          <a:endParaRPr lang="ru-RU"/>
        </a:p>
      </dgm:t>
    </dgm:pt>
    <dgm:pt modelId="{66737F99-FDAB-4186-9851-73797D14438E}">
      <dgm:prSet phldrT="[Текст]"/>
      <dgm:spPr/>
      <dgm:t>
        <a:bodyPr/>
        <a:lstStyle/>
        <a:p>
          <a:r>
            <a:rPr lang="kk-KZ" dirty="0">
              <a:solidFill>
                <a:schemeClr val="accent1">
                  <a:lumMod val="10000"/>
                </a:schemeClr>
              </a:solidFill>
            </a:rPr>
            <a:t>нормативтік-құқықтық жолын анықтау</a:t>
          </a:r>
          <a:endParaRPr lang="ru-RU" dirty="0">
            <a:solidFill>
              <a:schemeClr val="accent1">
                <a:lumMod val="10000"/>
              </a:schemeClr>
            </a:solidFill>
          </a:endParaRPr>
        </a:p>
      </dgm:t>
    </dgm:pt>
    <dgm:pt modelId="{7D3ED728-95EE-4659-A005-9B699DE1B8A2}" type="parTrans" cxnId="{EA3F11C3-E218-4826-B216-69BC019D05E6}">
      <dgm:prSet/>
      <dgm:spPr/>
      <dgm:t>
        <a:bodyPr/>
        <a:lstStyle/>
        <a:p>
          <a:endParaRPr lang="ru-RU"/>
        </a:p>
      </dgm:t>
    </dgm:pt>
    <dgm:pt modelId="{2E3D9C77-4CAB-43FB-8C59-4ADC175F207B}" type="sibTrans" cxnId="{EA3F11C3-E218-4826-B216-69BC019D05E6}">
      <dgm:prSet/>
      <dgm:spPr/>
      <dgm:t>
        <a:bodyPr/>
        <a:lstStyle/>
        <a:p>
          <a:endParaRPr lang="ru-RU"/>
        </a:p>
      </dgm:t>
    </dgm:pt>
    <dgm:pt modelId="{E6F25B1F-F6ED-4447-8FFC-7A12A1DF5C1C}">
      <dgm:prSet phldrT="[Текст]"/>
      <dgm:spPr/>
      <dgm:t>
        <a:bodyPr/>
        <a:lstStyle/>
        <a:p>
          <a:r>
            <a:rPr lang="kk-KZ" dirty="0">
              <a:solidFill>
                <a:schemeClr val="accent1">
                  <a:lumMod val="10000"/>
                </a:schemeClr>
              </a:solidFill>
            </a:rPr>
            <a:t>есеп құжаттарын зерттеп, тексеру</a:t>
          </a:r>
          <a:endParaRPr lang="ru-RU" dirty="0">
            <a:solidFill>
              <a:schemeClr val="accent1">
                <a:lumMod val="10000"/>
              </a:schemeClr>
            </a:solidFill>
          </a:endParaRPr>
        </a:p>
      </dgm:t>
    </dgm:pt>
    <dgm:pt modelId="{89695A84-B146-4C6C-A938-AC300C904909}" type="parTrans" cxnId="{C923865B-D57D-4D6A-BF85-5686966088B7}">
      <dgm:prSet/>
      <dgm:spPr/>
      <dgm:t>
        <a:bodyPr/>
        <a:lstStyle/>
        <a:p>
          <a:endParaRPr lang="ru-RU"/>
        </a:p>
      </dgm:t>
    </dgm:pt>
    <dgm:pt modelId="{E47A64D5-C345-4532-B74D-F45EFB28E927}" type="sibTrans" cxnId="{C923865B-D57D-4D6A-BF85-5686966088B7}">
      <dgm:prSet/>
      <dgm:spPr/>
      <dgm:t>
        <a:bodyPr/>
        <a:lstStyle/>
        <a:p>
          <a:endParaRPr lang="ru-RU"/>
        </a:p>
      </dgm:t>
    </dgm:pt>
    <dgm:pt modelId="{E680C593-F680-4959-9C4C-64FB30418873}" type="pres">
      <dgm:prSet presAssocID="{A1F4AD97-5A75-4327-B9C6-A3362666164A}" presName="composite" presStyleCnt="0">
        <dgm:presLayoutVars>
          <dgm:chMax val="1"/>
          <dgm:dir/>
          <dgm:resizeHandles val="exact"/>
        </dgm:presLayoutVars>
      </dgm:prSet>
      <dgm:spPr/>
    </dgm:pt>
    <dgm:pt modelId="{341ACBAE-5C56-4D2B-AD91-4B938AABCF53}" type="pres">
      <dgm:prSet presAssocID="{7968A750-3554-4305-B110-BBE8AFA35A85}" presName="roof" presStyleLbl="dkBgShp" presStyleIdx="0" presStyleCnt="2"/>
      <dgm:spPr/>
    </dgm:pt>
    <dgm:pt modelId="{BBF1B48D-2A4D-4308-B3EA-83B35D60EC4F}" type="pres">
      <dgm:prSet presAssocID="{7968A750-3554-4305-B110-BBE8AFA35A85}" presName="pillars" presStyleCnt="0"/>
      <dgm:spPr/>
    </dgm:pt>
    <dgm:pt modelId="{7D6F5874-7669-4A88-A756-93E2C92CA330}" type="pres">
      <dgm:prSet presAssocID="{7968A750-3554-4305-B110-BBE8AFA35A85}" presName="pillar1" presStyleLbl="node1" presStyleIdx="0" presStyleCnt="3">
        <dgm:presLayoutVars>
          <dgm:bulletEnabled val="1"/>
        </dgm:presLayoutVars>
      </dgm:prSet>
      <dgm:spPr/>
    </dgm:pt>
    <dgm:pt modelId="{D3D5B2C9-E8C7-47C6-835A-F92A188E6C63}" type="pres">
      <dgm:prSet presAssocID="{66737F99-FDAB-4186-9851-73797D14438E}" presName="pillarX" presStyleLbl="node1" presStyleIdx="1" presStyleCnt="3">
        <dgm:presLayoutVars>
          <dgm:bulletEnabled val="1"/>
        </dgm:presLayoutVars>
      </dgm:prSet>
      <dgm:spPr/>
    </dgm:pt>
    <dgm:pt modelId="{8B14F778-1B3E-42BD-BCFA-DBC4DE999FC5}" type="pres">
      <dgm:prSet presAssocID="{E6F25B1F-F6ED-4447-8FFC-7A12A1DF5C1C}" presName="pillarX" presStyleLbl="node1" presStyleIdx="2" presStyleCnt="3">
        <dgm:presLayoutVars>
          <dgm:bulletEnabled val="1"/>
        </dgm:presLayoutVars>
      </dgm:prSet>
      <dgm:spPr/>
    </dgm:pt>
    <dgm:pt modelId="{C4D8F358-9426-4E6C-92F2-865330E54264}" type="pres">
      <dgm:prSet presAssocID="{7968A750-3554-4305-B110-BBE8AFA35A85}" presName="base" presStyleLbl="dkBgShp" presStyleIdx="1" presStyleCnt="2"/>
      <dgm:spPr/>
    </dgm:pt>
  </dgm:ptLst>
  <dgm:cxnLst>
    <dgm:cxn modelId="{53DC0E15-3478-45C7-809D-8650F23A30AB}" type="presOf" srcId="{66737F99-FDAB-4186-9851-73797D14438E}" destId="{D3D5B2C9-E8C7-47C6-835A-F92A188E6C63}" srcOrd="0" destOrd="0" presId="urn:microsoft.com/office/officeart/2005/8/layout/hList3"/>
    <dgm:cxn modelId="{BAD2B128-388C-41B0-BC93-BE6BA1308286}" srcId="{A1F4AD97-5A75-4327-B9C6-A3362666164A}" destId="{7968A750-3554-4305-B110-BBE8AFA35A85}" srcOrd="0" destOrd="0" parTransId="{A8A1657D-45DB-482D-865D-D5DFD7851379}" sibTransId="{F9125E53-78EF-4901-9D77-8483F2901CC8}"/>
    <dgm:cxn modelId="{57EE0840-36D7-4DDD-B7F7-2E63BB9AD4B5}" srcId="{7968A750-3554-4305-B110-BBE8AFA35A85}" destId="{A8F41593-74EB-4DB9-ABA1-512152723968}" srcOrd="0" destOrd="0" parTransId="{3B30801D-6CF9-430C-A1CD-680C08BC1CA1}" sibTransId="{9C404151-52C0-4CD8-BFE5-252F1398E9FC}"/>
    <dgm:cxn modelId="{C923865B-D57D-4D6A-BF85-5686966088B7}" srcId="{7968A750-3554-4305-B110-BBE8AFA35A85}" destId="{E6F25B1F-F6ED-4447-8FFC-7A12A1DF5C1C}" srcOrd="2" destOrd="0" parTransId="{89695A84-B146-4C6C-A938-AC300C904909}" sibTransId="{E47A64D5-C345-4532-B74D-F45EFB28E927}"/>
    <dgm:cxn modelId="{15C0A165-2EF4-46EC-B2CC-4B36C78D41EF}" type="presOf" srcId="{A1F4AD97-5A75-4327-B9C6-A3362666164A}" destId="{E680C593-F680-4959-9C4C-64FB30418873}" srcOrd="0" destOrd="0" presId="urn:microsoft.com/office/officeart/2005/8/layout/hList3"/>
    <dgm:cxn modelId="{A8BAEF4B-433A-4238-ADFA-3D56ADEC15B7}" type="presOf" srcId="{E6F25B1F-F6ED-4447-8FFC-7A12A1DF5C1C}" destId="{8B14F778-1B3E-42BD-BCFA-DBC4DE999FC5}" srcOrd="0" destOrd="0" presId="urn:microsoft.com/office/officeart/2005/8/layout/hList3"/>
    <dgm:cxn modelId="{6AFE2677-FE18-4467-8EEB-0DE5135E4D66}" type="presOf" srcId="{A8F41593-74EB-4DB9-ABA1-512152723968}" destId="{7D6F5874-7669-4A88-A756-93E2C92CA330}" srcOrd="0" destOrd="0" presId="urn:microsoft.com/office/officeart/2005/8/layout/hList3"/>
    <dgm:cxn modelId="{736D78BE-6317-476A-A2EE-BA5CD5D92DAF}" type="presOf" srcId="{7968A750-3554-4305-B110-BBE8AFA35A85}" destId="{341ACBAE-5C56-4D2B-AD91-4B938AABCF53}" srcOrd="0" destOrd="0" presId="urn:microsoft.com/office/officeart/2005/8/layout/hList3"/>
    <dgm:cxn modelId="{EA3F11C3-E218-4826-B216-69BC019D05E6}" srcId="{7968A750-3554-4305-B110-BBE8AFA35A85}" destId="{66737F99-FDAB-4186-9851-73797D14438E}" srcOrd="1" destOrd="0" parTransId="{7D3ED728-95EE-4659-A005-9B699DE1B8A2}" sibTransId="{2E3D9C77-4CAB-43FB-8C59-4ADC175F207B}"/>
    <dgm:cxn modelId="{91E718F3-4186-468D-8F99-19B1DC307A50}" type="presParOf" srcId="{E680C593-F680-4959-9C4C-64FB30418873}" destId="{341ACBAE-5C56-4D2B-AD91-4B938AABCF53}" srcOrd="0" destOrd="0" presId="urn:microsoft.com/office/officeart/2005/8/layout/hList3"/>
    <dgm:cxn modelId="{CAE0CC91-EA21-4931-A280-54E10F7EE20F}" type="presParOf" srcId="{E680C593-F680-4959-9C4C-64FB30418873}" destId="{BBF1B48D-2A4D-4308-B3EA-83B35D60EC4F}" srcOrd="1" destOrd="0" presId="urn:microsoft.com/office/officeart/2005/8/layout/hList3"/>
    <dgm:cxn modelId="{4F91ED8F-00B9-4D39-B4DF-989E39CE6A39}" type="presParOf" srcId="{BBF1B48D-2A4D-4308-B3EA-83B35D60EC4F}" destId="{7D6F5874-7669-4A88-A756-93E2C92CA330}" srcOrd="0" destOrd="0" presId="urn:microsoft.com/office/officeart/2005/8/layout/hList3"/>
    <dgm:cxn modelId="{49C3465A-E00B-4028-8AAC-C35FFCD966C8}" type="presParOf" srcId="{BBF1B48D-2A4D-4308-B3EA-83B35D60EC4F}" destId="{D3D5B2C9-E8C7-47C6-835A-F92A188E6C63}" srcOrd="1" destOrd="0" presId="urn:microsoft.com/office/officeart/2005/8/layout/hList3"/>
    <dgm:cxn modelId="{EE308CF1-7A6A-49BB-B828-42555C8B7BBF}" type="presParOf" srcId="{BBF1B48D-2A4D-4308-B3EA-83B35D60EC4F}" destId="{8B14F778-1B3E-42BD-BCFA-DBC4DE999FC5}" srcOrd="2" destOrd="0" presId="urn:microsoft.com/office/officeart/2005/8/layout/hList3"/>
    <dgm:cxn modelId="{E3BA8A27-F565-44CB-86A9-8AEC4BB7B58A}" type="presParOf" srcId="{E680C593-F680-4959-9C4C-64FB30418873}" destId="{C4D8F358-9426-4E6C-92F2-865330E54264}"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B731C-7025-4363-904C-A8DB2C1BB89B}">
      <dsp:nvSpPr>
        <dsp:cNvPr id="0" name=""/>
        <dsp:cNvSpPr/>
      </dsp:nvSpPr>
      <dsp:spPr>
        <a:xfrm>
          <a:off x="4572000" y="3148300"/>
          <a:ext cx="3234723" cy="561398"/>
        </a:xfrm>
        <a:custGeom>
          <a:avLst/>
          <a:gdLst/>
          <a:ahLst/>
          <a:cxnLst/>
          <a:rect l="0" t="0" r="0" b="0"/>
          <a:pathLst>
            <a:path>
              <a:moveTo>
                <a:pt x="0" y="0"/>
              </a:moveTo>
              <a:lnTo>
                <a:pt x="0" y="280699"/>
              </a:lnTo>
              <a:lnTo>
                <a:pt x="3234723" y="280699"/>
              </a:lnTo>
              <a:lnTo>
                <a:pt x="3234723" y="56139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419BD4B-CB87-4ED6-B2EF-596254CF64B6}">
      <dsp:nvSpPr>
        <dsp:cNvPr id="0" name=""/>
        <dsp:cNvSpPr/>
      </dsp:nvSpPr>
      <dsp:spPr>
        <a:xfrm>
          <a:off x="4526280" y="3148300"/>
          <a:ext cx="91440" cy="561398"/>
        </a:xfrm>
        <a:custGeom>
          <a:avLst/>
          <a:gdLst/>
          <a:ahLst/>
          <a:cxnLst/>
          <a:rect l="0" t="0" r="0" b="0"/>
          <a:pathLst>
            <a:path>
              <a:moveTo>
                <a:pt x="45720" y="0"/>
              </a:moveTo>
              <a:lnTo>
                <a:pt x="45720" y="56139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AC6F3EC-98A1-4EE1-9FE7-995CDD8DD44A}">
      <dsp:nvSpPr>
        <dsp:cNvPr id="0" name=""/>
        <dsp:cNvSpPr/>
      </dsp:nvSpPr>
      <dsp:spPr>
        <a:xfrm>
          <a:off x="1337276" y="3148300"/>
          <a:ext cx="3234723" cy="561398"/>
        </a:xfrm>
        <a:custGeom>
          <a:avLst/>
          <a:gdLst/>
          <a:ahLst/>
          <a:cxnLst/>
          <a:rect l="0" t="0" r="0" b="0"/>
          <a:pathLst>
            <a:path>
              <a:moveTo>
                <a:pt x="3234723" y="0"/>
              </a:moveTo>
              <a:lnTo>
                <a:pt x="3234723" y="280699"/>
              </a:lnTo>
              <a:lnTo>
                <a:pt x="0" y="280699"/>
              </a:lnTo>
              <a:lnTo>
                <a:pt x="0" y="56139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27C5052-B2E3-4035-B6FE-6026E3C87CD0}">
      <dsp:nvSpPr>
        <dsp:cNvPr id="0" name=""/>
        <dsp:cNvSpPr/>
      </dsp:nvSpPr>
      <dsp:spPr>
        <a:xfrm>
          <a:off x="3235337" y="1811638"/>
          <a:ext cx="2673325" cy="1336662"/>
        </a:xfrm>
        <a:prstGeom prst="rect">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solidFill>
                <a:srgbClr val="C00000"/>
              </a:solidFill>
            </a:rPr>
            <a:t>Аудиттің әдістері</a:t>
          </a:r>
          <a:endParaRPr lang="ru-RU" sz="3200" kern="1200" dirty="0">
            <a:solidFill>
              <a:srgbClr val="C00000"/>
            </a:solidFill>
          </a:endParaRPr>
        </a:p>
      </dsp:txBody>
      <dsp:txXfrm>
        <a:off x="3235337" y="1811638"/>
        <a:ext cx="2673325" cy="1336662"/>
      </dsp:txXfrm>
    </dsp:sp>
    <dsp:sp modelId="{D0C94700-3D6C-4505-A623-4B3BBE3E1F16}">
      <dsp:nvSpPr>
        <dsp:cNvPr id="0" name=""/>
        <dsp:cNvSpPr/>
      </dsp:nvSpPr>
      <dsp:spPr>
        <a:xfrm>
          <a:off x="613" y="3709699"/>
          <a:ext cx="2673325" cy="1336662"/>
        </a:xfrm>
        <a:prstGeom prst="rect">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solidFill>
                <a:schemeClr val="accent1">
                  <a:lumMod val="10000"/>
                </a:schemeClr>
              </a:solidFill>
            </a:rPr>
            <a:t>аналитикалық анықтау-есептеу</a:t>
          </a:r>
          <a:endParaRPr lang="ru-RU" sz="3200" kern="1200" dirty="0">
            <a:solidFill>
              <a:schemeClr val="accent1">
                <a:lumMod val="10000"/>
              </a:schemeClr>
            </a:solidFill>
          </a:endParaRPr>
        </a:p>
      </dsp:txBody>
      <dsp:txXfrm>
        <a:off x="613" y="3709699"/>
        <a:ext cx="2673325" cy="1336662"/>
      </dsp:txXfrm>
    </dsp:sp>
    <dsp:sp modelId="{0F157559-3207-4A0C-B67A-09584621FD7C}">
      <dsp:nvSpPr>
        <dsp:cNvPr id="0" name=""/>
        <dsp:cNvSpPr/>
      </dsp:nvSpPr>
      <dsp:spPr>
        <a:xfrm>
          <a:off x="3235337" y="3709699"/>
          <a:ext cx="2673325" cy="1336662"/>
        </a:xfrm>
        <a:prstGeom prst="rect">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solidFill>
                <a:schemeClr val="accent1">
                  <a:lumMod val="10000"/>
                </a:schemeClr>
              </a:solidFill>
            </a:rPr>
            <a:t>құжаттау</a:t>
          </a:r>
          <a:endParaRPr lang="ru-RU" sz="3200" kern="1200" dirty="0">
            <a:solidFill>
              <a:schemeClr val="accent1">
                <a:lumMod val="10000"/>
              </a:schemeClr>
            </a:solidFill>
          </a:endParaRPr>
        </a:p>
      </dsp:txBody>
      <dsp:txXfrm>
        <a:off x="3235337" y="3709699"/>
        <a:ext cx="2673325" cy="1336662"/>
      </dsp:txXfrm>
    </dsp:sp>
    <dsp:sp modelId="{89811057-772D-4051-9193-FF73AC20D65C}">
      <dsp:nvSpPr>
        <dsp:cNvPr id="0" name=""/>
        <dsp:cNvSpPr/>
      </dsp:nvSpPr>
      <dsp:spPr>
        <a:xfrm>
          <a:off x="6470060" y="3709699"/>
          <a:ext cx="2673325" cy="1336662"/>
        </a:xfrm>
        <a:prstGeom prst="rect">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kk-KZ" sz="3200" kern="1200" dirty="0">
              <a:solidFill>
                <a:schemeClr val="accent1">
                  <a:lumMod val="10000"/>
                </a:schemeClr>
              </a:solidFill>
            </a:rPr>
            <a:t>қорытындылау</a:t>
          </a:r>
          <a:endParaRPr lang="ru-RU" sz="3200" kern="1200" dirty="0">
            <a:solidFill>
              <a:schemeClr val="accent1">
                <a:lumMod val="10000"/>
              </a:schemeClr>
            </a:solidFill>
          </a:endParaRPr>
        </a:p>
      </dsp:txBody>
      <dsp:txXfrm>
        <a:off x="6470060" y="3709699"/>
        <a:ext cx="2673325" cy="1336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ACBAE-5C56-4D2B-AD91-4B938AABCF53}">
      <dsp:nvSpPr>
        <dsp:cNvPr id="0" name=""/>
        <dsp:cNvSpPr/>
      </dsp:nvSpPr>
      <dsp:spPr>
        <a:xfrm>
          <a:off x="0" y="0"/>
          <a:ext cx="9144000" cy="2057400"/>
        </a:xfrm>
        <a:prstGeom prst="rect">
          <a:avLst/>
        </a:prstGeom>
        <a:solidFill>
          <a:schemeClr val="accent1">
            <a:shade val="80000"/>
            <a:hueOff val="0"/>
            <a:satOff val="0"/>
            <a:lumOff val="0"/>
            <a:alphaOff val="0"/>
          </a:schemeClr>
        </a:solidFill>
        <a:ln>
          <a:noFill/>
        </a:ln>
        <a:effectLst>
          <a:outerShdw blurRad="130000" dist="101600" dir="2700000" algn="tl" rotWithShape="0">
            <a:srgbClr val="000000">
              <a:alpha val="35000"/>
            </a:srgbClr>
          </a:outerShdw>
        </a:effectLst>
      </dsp:spPr>
      <dsp:style>
        <a:lnRef idx="0">
          <a:scrgbClr r="0" g="0" b="0"/>
        </a:lnRef>
        <a:fillRef idx="1">
          <a:scrgbClr r="0" g="0" b="0"/>
        </a:fillRef>
        <a:effectRef idx="1">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kk-KZ" sz="6000" kern="1200" dirty="0">
              <a:solidFill>
                <a:srgbClr val="C00000"/>
              </a:solidFill>
            </a:rPr>
            <a:t>Әдістемелік құжаттау әдісі 3 топқа бөлінеді:</a:t>
          </a:r>
          <a:endParaRPr lang="ru-RU" sz="6000" kern="1200" dirty="0">
            <a:solidFill>
              <a:srgbClr val="C00000"/>
            </a:solidFill>
          </a:endParaRPr>
        </a:p>
      </dsp:txBody>
      <dsp:txXfrm>
        <a:off x="0" y="0"/>
        <a:ext cx="9144000" cy="2057400"/>
      </dsp:txXfrm>
    </dsp:sp>
    <dsp:sp modelId="{7D6F5874-7669-4A88-A756-93E2C92CA330}">
      <dsp:nvSpPr>
        <dsp:cNvPr id="0" name=""/>
        <dsp:cNvSpPr/>
      </dsp:nvSpPr>
      <dsp:spPr>
        <a:xfrm>
          <a:off x="4464" y="2057400"/>
          <a:ext cx="3045023" cy="4320540"/>
        </a:xfrm>
        <a:prstGeom prst="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accent1">
                  <a:lumMod val="10000"/>
                </a:schemeClr>
              </a:solidFill>
            </a:rPr>
            <a:t>мәліметтік модельдеу</a:t>
          </a:r>
          <a:endParaRPr lang="ru-RU" sz="3900" kern="1200" dirty="0">
            <a:solidFill>
              <a:schemeClr val="accent1">
                <a:lumMod val="10000"/>
              </a:schemeClr>
            </a:solidFill>
          </a:endParaRPr>
        </a:p>
      </dsp:txBody>
      <dsp:txXfrm>
        <a:off x="4464" y="2057400"/>
        <a:ext cx="3045023" cy="4320540"/>
      </dsp:txXfrm>
    </dsp:sp>
    <dsp:sp modelId="{D3D5B2C9-E8C7-47C6-835A-F92A188E6C63}">
      <dsp:nvSpPr>
        <dsp:cNvPr id="0" name=""/>
        <dsp:cNvSpPr/>
      </dsp:nvSpPr>
      <dsp:spPr>
        <a:xfrm>
          <a:off x="3049488" y="2057400"/>
          <a:ext cx="3045023" cy="4320540"/>
        </a:xfrm>
        <a:prstGeom prst="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accent1">
                  <a:lumMod val="10000"/>
                </a:schemeClr>
              </a:solidFill>
            </a:rPr>
            <a:t>нормативтік-құқықтық жолын анықтау</a:t>
          </a:r>
          <a:endParaRPr lang="ru-RU" sz="3900" kern="1200" dirty="0">
            <a:solidFill>
              <a:schemeClr val="accent1">
                <a:lumMod val="10000"/>
              </a:schemeClr>
            </a:solidFill>
          </a:endParaRPr>
        </a:p>
      </dsp:txBody>
      <dsp:txXfrm>
        <a:off x="3049488" y="2057400"/>
        <a:ext cx="3045023" cy="4320540"/>
      </dsp:txXfrm>
    </dsp:sp>
    <dsp:sp modelId="{8B14F778-1B3E-42BD-BCFA-DBC4DE999FC5}">
      <dsp:nvSpPr>
        <dsp:cNvPr id="0" name=""/>
        <dsp:cNvSpPr/>
      </dsp:nvSpPr>
      <dsp:spPr>
        <a:xfrm>
          <a:off x="6094511" y="2057400"/>
          <a:ext cx="3045023" cy="4320540"/>
        </a:xfrm>
        <a:prstGeom prst="rect">
          <a:avLst/>
        </a:prstGeom>
        <a:gradFill rotWithShape="0">
          <a:gsLst>
            <a:gs pos="20000">
              <a:schemeClr val="accent1">
                <a:hueOff val="0"/>
                <a:satOff val="0"/>
                <a:lumOff val="0"/>
                <a:alphaOff val="0"/>
                <a:tint val="9000"/>
              </a:schemeClr>
            </a:gs>
            <a:gs pos="100000">
              <a:schemeClr val="accent1">
                <a:hueOff val="0"/>
                <a:satOff val="0"/>
                <a:lumOff val="0"/>
                <a:alphaOff val="0"/>
                <a:tint val="70000"/>
                <a:satMod val="100000"/>
              </a:schemeClr>
            </a:gs>
          </a:gsLst>
          <a:path path="circle">
            <a:fillToRect l="-15000" t="-15000" r="115000" b="115000"/>
          </a:path>
        </a:gradFill>
        <a:ln>
          <a:noFill/>
        </a:ln>
        <a:effectLst>
          <a:outerShdw blurRad="130000" dist="101600" dir="2700000" algn="tl"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kk-KZ" sz="3900" kern="1200" dirty="0">
              <a:solidFill>
                <a:schemeClr val="accent1">
                  <a:lumMod val="10000"/>
                </a:schemeClr>
              </a:solidFill>
            </a:rPr>
            <a:t>есеп құжаттарын зерттеп, тексеру</a:t>
          </a:r>
          <a:endParaRPr lang="ru-RU" sz="3900" kern="1200" dirty="0">
            <a:solidFill>
              <a:schemeClr val="accent1">
                <a:lumMod val="10000"/>
              </a:schemeClr>
            </a:solidFill>
          </a:endParaRPr>
        </a:p>
      </dsp:txBody>
      <dsp:txXfrm>
        <a:off x="6094511" y="2057400"/>
        <a:ext cx="3045023" cy="4320540"/>
      </dsp:txXfrm>
    </dsp:sp>
    <dsp:sp modelId="{C4D8F358-9426-4E6C-92F2-865330E54264}">
      <dsp:nvSpPr>
        <dsp:cNvPr id="0" name=""/>
        <dsp:cNvSpPr/>
      </dsp:nvSpPr>
      <dsp:spPr>
        <a:xfrm>
          <a:off x="0" y="6377940"/>
          <a:ext cx="9144000" cy="480060"/>
        </a:xfrm>
        <a:prstGeom prst="rect">
          <a:avLst/>
        </a:prstGeom>
        <a:solidFill>
          <a:schemeClr val="accent1">
            <a:shade val="80000"/>
            <a:hueOff val="0"/>
            <a:satOff val="0"/>
            <a:lumOff val="0"/>
            <a:alphaOff val="0"/>
          </a:schemeClr>
        </a:solidFill>
        <a:ln>
          <a:noFill/>
        </a:ln>
        <a:effectLst>
          <a:outerShdw blurRad="130000" dist="101600" dir="2700000" algn="tl" rotWithShape="0">
            <a:srgbClr val="000000">
              <a:alpha val="35000"/>
            </a:srgbClr>
          </a:outerShdw>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10.02.2021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endParaRPr lang="kk-KZ" sz="2000" b="1" dirty="0">
              <a:solidFill>
                <a:schemeClr val="tx2">
                  <a:lumMod val="10000"/>
                </a:schemeClr>
              </a:solidFill>
            </a:endParaRPr>
          </a:p>
          <a:p>
            <a:pPr algn="ctr">
              <a:buNone/>
            </a:pPr>
            <a:r>
              <a:rPr lang="kk-KZ" sz="2400" b="1" dirty="0">
                <a:solidFill>
                  <a:schemeClr val="tx2">
                    <a:lumMod val="10000"/>
                  </a:schemeClr>
                </a:solidFill>
              </a:rPr>
              <a:t>Тақырыбы: </a:t>
            </a:r>
            <a:r>
              <a:rPr lang="kk-KZ" sz="2400" dirty="0">
                <a:solidFill>
                  <a:schemeClr val="tx2">
                    <a:lumMod val="10000"/>
                  </a:schemeClr>
                </a:solidFill>
                <a:effectLst>
                  <a:glow rad="228600">
                    <a:srgbClr val="FF0000">
                      <a:alpha val="40000"/>
                    </a:srgbClr>
                  </a:glow>
                </a:effectLst>
              </a:rPr>
              <a:t>Аудит түсінігі және оның мазмұны. </a:t>
            </a:r>
            <a:endParaRPr lang="ru-RU" sz="2400" dirty="0">
              <a:solidFill>
                <a:schemeClr val="tx2">
                  <a:lumMod val="10000"/>
                </a:schemeClr>
              </a:solidFill>
              <a:effectLst>
                <a:glow rad="228600">
                  <a:srgbClr val="FF0000">
                    <a:alpha val="40000"/>
                  </a:srgbClr>
                </a:glow>
              </a:effectLst>
            </a:endParaRPr>
          </a:p>
          <a:p>
            <a:pPr algn="ctr">
              <a:buNone/>
            </a:pPr>
            <a:r>
              <a:rPr lang="kk-KZ" sz="2400" dirty="0">
                <a:solidFill>
                  <a:schemeClr val="tx2">
                    <a:lumMod val="10000"/>
                  </a:schemeClr>
                </a:solidFill>
                <a:effectLst>
                  <a:glow rad="228600">
                    <a:srgbClr val="FF0000">
                      <a:alpha val="40000"/>
                    </a:srgbClr>
                  </a:glow>
                </a:effectLst>
              </a:rPr>
              <a:t>Аудит принциптері</a:t>
            </a:r>
            <a:endParaRPr lang="ru-RU" sz="2400" dirty="0">
              <a:solidFill>
                <a:schemeClr val="tx2">
                  <a:lumMod val="10000"/>
                </a:schemeClr>
              </a:solidFill>
              <a:effectLst>
                <a:glow rad="228600">
                  <a:srgbClr val="FF0000">
                    <a:alpha val="40000"/>
                  </a:srgbClr>
                </a:glow>
              </a:effectLst>
            </a:endParaRPr>
          </a:p>
          <a:p>
            <a:pPr>
              <a:buNone/>
            </a:pPr>
            <a:r>
              <a:rPr lang="kk-KZ" sz="2000" dirty="0">
                <a:solidFill>
                  <a:schemeClr val="tx2">
                    <a:lumMod val="10000"/>
                  </a:schemeClr>
                </a:solidFill>
                <a:effectLst>
                  <a:glow rad="228600">
                    <a:schemeClr val="accent1">
                      <a:satMod val="175000"/>
                      <a:alpha val="40000"/>
                    </a:schemeClr>
                  </a:glow>
                </a:effectLst>
              </a:rPr>
              <a:t>                                                      </a:t>
            </a:r>
          </a:p>
          <a:p>
            <a:pPr>
              <a:buNone/>
            </a:pPr>
            <a:endParaRPr lang="kk-KZ" sz="2000" dirty="0">
              <a:solidFill>
                <a:schemeClr val="tx2">
                  <a:lumMod val="10000"/>
                </a:schemeClr>
              </a:solidFill>
            </a:endParaRPr>
          </a:p>
          <a:p>
            <a:pPr>
              <a:buNone/>
            </a:pPr>
            <a:r>
              <a:rPr lang="kk-KZ" sz="2000" dirty="0">
                <a:solidFill>
                  <a:schemeClr val="tx2">
                    <a:lumMod val="10000"/>
                  </a:schemeClr>
                </a:solidFill>
              </a:rPr>
              <a:t>                                                      </a:t>
            </a:r>
            <a:endParaRPr lang="ru-RU" sz="2000" dirty="0">
              <a:solidFill>
                <a:schemeClr val="tx2">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lgn="ctr">
              <a:buNone/>
            </a:pPr>
            <a:r>
              <a:rPr lang="kk-KZ" sz="2800" dirty="0">
                <a:solidFill>
                  <a:schemeClr val="accent1">
                    <a:lumMod val="10000"/>
                  </a:schemeClr>
                </a:solidFill>
                <a:effectLst>
                  <a:glow rad="228600">
                    <a:srgbClr val="FF0000">
                      <a:alpha val="40000"/>
                    </a:srgbClr>
                  </a:glow>
                </a:effectLst>
              </a:rPr>
              <a:t>Мазмұны:</a:t>
            </a:r>
            <a:endParaRPr lang="ru-RU" sz="2800" dirty="0">
              <a:solidFill>
                <a:schemeClr val="accent1">
                  <a:lumMod val="10000"/>
                </a:schemeClr>
              </a:solidFill>
              <a:effectLst>
                <a:glow rad="228600">
                  <a:srgbClr val="FF0000">
                    <a:alpha val="40000"/>
                  </a:srgbClr>
                </a:glow>
              </a:effectLst>
            </a:endParaRPr>
          </a:p>
          <a:p>
            <a:pPr algn="just">
              <a:buNone/>
            </a:pPr>
            <a:r>
              <a:rPr lang="kk-KZ" sz="2400" dirty="0">
                <a:solidFill>
                  <a:schemeClr val="tx2">
                    <a:lumMod val="10000"/>
                  </a:schemeClr>
                </a:solidFill>
              </a:rPr>
              <a:t>1. Аудиттің пайда болуы және оның даму кезеңдері;</a:t>
            </a:r>
            <a:endParaRPr lang="ru-RU" sz="2400" dirty="0">
              <a:solidFill>
                <a:schemeClr val="tx2">
                  <a:lumMod val="10000"/>
                </a:schemeClr>
              </a:solidFill>
            </a:endParaRPr>
          </a:p>
          <a:p>
            <a:pPr algn="just">
              <a:buNone/>
            </a:pPr>
            <a:r>
              <a:rPr lang="kk-KZ" sz="2400" dirty="0">
                <a:solidFill>
                  <a:schemeClr val="tx2">
                    <a:lumMod val="10000"/>
                  </a:schemeClr>
                </a:solidFill>
              </a:rPr>
              <a:t>2. Аудит функциялары мен объектілері, пәні;</a:t>
            </a:r>
            <a:endParaRPr lang="ru-RU" sz="2400" dirty="0">
              <a:solidFill>
                <a:schemeClr val="tx2">
                  <a:lumMod val="10000"/>
                </a:schemeClr>
              </a:solidFill>
            </a:endParaRPr>
          </a:p>
          <a:p>
            <a:pPr algn="just">
              <a:buNone/>
            </a:pPr>
            <a:r>
              <a:rPr lang="kk-KZ" sz="2400" dirty="0">
                <a:solidFill>
                  <a:schemeClr val="tx2">
                    <a:lumMod val="10000"/>
                  </a:schemeClr>
                </a:solidFill>
              </a:rPr>
              <a:t>3. Аудит тәсілдері, қаржылық есептілікті құру және ұсынуға талаптар;</a:t>
            </a:r>
            <a:endParaRPr lang="ru-RU" sz="2400" dirty="0">
              <a:solidFill>
                <a:schemeClr val="tx2">
                  <a:lumMod val="10000"/>
                </a:schemeClr>
              </a:solidFill>
            </a:endParaRPr>
          </a:p>
          <a:p>
            <a:pPr algn="just">
              <a:buNone/>
            </a:pPr>
            <a:r>
              <a:rPr lang="kk-KZ" sz="2400" dirty="0">
                <a:solidFill>
                  <a:schemeClr val="tx2">
                    <a:lumMod val="10000"/>
                  </a:schemeClr>
                </a:solidFill>
              </a:rPr>
              <a:t>4. Аудиттің ұйымдастыру әдістемесі;</a:t>
            </a:r>
            <a:endParaRPr lang="ru-RU" sz="2400" dirty="0">
              <a:solidFill>
                <a:schemeClr val="tx2">
                  <a:lumMod val="10000"/>
                </a:schemeClr>
              </a:solidFill>
            </a:endParaRPr>
          </a:p>
          <a:p>
            <a:pPr algn="just">
              <a:buNone/>
            </a:pPr>
            <a:r>
              <a:rPr lang="kk-KZ" sz="2400" dirty="0">
                <a:solidFill>
                  <a:schemeClr val="tx2">
                    <a:lumMod val="10000"/>
                  </a:schemeClr>
                </a:solidFill>
              </a:rPr>
              <a:t>5. Аудит стандарттары және кәсіби тәртібі;</a:t>
            </a:r>
            <a:endParaRPr lang="ru-RU" sz="2400" dirty="0">
              <a:solidFill>
                <a:schemeClr val="tx2">
                  <a:lumMod val="10000"/>
                </a:schemeClr>
              </a:solidFill>
            </a:endParaRPr>
          </a:p>
          <a:p>
            <a:pPr algn="just">
              <a:buNone/>
            </a:pPr>
            <a:r>
              <a:rPr lang="kk-KZ" sz="2400" dirty="0">
                <a:solidFill>
                  <a:schemeClr val="tx2">
                    <a:lumMod val="10000"/>
                  </a:schemeClr>
                </a:solidFill>
              </a:rPr>
              <a:t>6. Аудиторлардың кәсіби этикалық кодексі;</a:t>
            </a:r>
            <a:endParaRPr lang="ru-RU" sz="2400" dirty="0">
              <a:solidFill>
                <a:schemeClr val="tx2">
                  <a:lumMod val="10000"/>
                </a:schemeClr>
              </a:solidFill>
            </a:endParaRPr>
          </a:p>
          <a:p>
            <a:pPr algn="just">
              <a:buNone/>
            </a:pPr>
            <a:r>
              <a:rPr lang="kk-KZ" sz="2400" dirty="0">
                <a:solidFill>
                  <a:schemeClr val="tx2">
                    <a:lumMod val="10000"/>
                  </a:schemeClr>
                </a:solidFill>
              </a:rPr>
              <a:t>7. Аудит түрлері және олардың сипаты;</a:t>
            </a:r>
            <a:endParaRPr lang="ru-RU" sz="2400" dirty="0">
              <a:solidFill>
                <a:schemeClr val="tx2">
                  <a:lumMod val="10000"/>
                </a:schemeClr>
              </a:solidFill>
            </a:endParaRPr>
          </a:p>
          <a:p>
            <a:pPr algn="just">
              <a:buNone/>
            </a:pPr>
            <a:r>
              <a:rPr lang="kk-KZ" sz="2400" dirty="0">
                <a:solidFill>
                  <a:schemeClr val="tx2">
                    <a:lumMod val="10000"/>
                  </a:schemeClr>
                </a:solidFill>
              </a:rPr>
              <a:t>8. Аудит постулаттары және конценциясы, компоненттері, принциптері.</a:t>
            </a:r>
            <a:endParaRPr lang="ru-RU" sz="2400" dirty="0">
              <a:solidFill>
                <a:schemeClr val="tx2">
                  <a:lumMod val="10000"/>
                </a:schemeClr>
              </a:solidFill>
            </a:endParaRP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lgn="just">
              <a:buNone/>
            </a:pPr>
            <a:r>
              <a:rPr lang="kk-KZ" dirty="0">
                <a:solidFill>
                  <a:schemeClr val="accent1">
                    <a:lumMod val="10000"/>
                  </a:schemeClr>
                </a:solidFill>
              </a:rPr>
              <a:t>		</a:t>
            </a:r>
            <a:r>
              <a:rPr lang="kk-KZ" dirty="0">
                <a:solidFill>
                  <a:srgbClr val="FF0000"/>
                </a:solidFill>
              </a:rPr>
              <a:t>«Аудитор» </a:t>
            </a:r>
            <a:r>
              <a:rPr lang="kk-KZ" dirty="0">
                <a:solidFill>
                  <a:schemeClr val="accent1">
                    <a:lumMod val="10000"/>
                  </a:schemeClr>
                </a:solidFill>
              </a:rPr>
              <a:t>латыннның «аudіо» деген сөзінен шыққан, яғни ол «тыңдап тұр» деген мағынаны білдіреді. Шаруашылық жұмыс барысында тиісті мәліметті тексеруші немесе бақылап-басқарушы тыңдаушы болған. Сондықтан ерте заманда «аудитор» - «тыңдаушы» дегенді білдіретін, яғни қандай да бір нәрсені тыңдайтын адам. Ол адам қызмет барысында аудитор деп аталынған.</a:t>
            </a:r>
            <a:endParaRPr lang="ru-RU" dirty="0">
              <a:solidFill>
                <a:schemeClr val="accent1">
                  <a:lumMod val="10000"/>
                </a:schemeClr>
              </a:solidFill>
            </a:endParaRPr>
          </a:p>
          <a:p>
            <a:pPr algn="just">
              <a:buNone/>
            </a:pPr>
            <a:r>
              <a:rPr lang="kk-KZ" dirty="0">
                <a:solidFill>
                  <a:schemeClr val="accent1">
                    <a:lumMod val="10000"/>
                  </a:schemeClr>
                </a:solidFill>
              </a:rPr>
              <a:t>		Орта ғасырдың соңғы жылдарына дейін барлық елде әріп танитын және жаза алатын адамдар өте аз болғандықтан, </a:t>
            </a:r>
            <a:r>
              <a:rPr lang="kk-KZ" dirty="0">
                <a:solidFill>
                  <a:srgbClr val="FF0000"/>
                </a:solidFill>
              </a:rPr>
              <a:t>аудитор</a:t>
            </a:r>
            <a:r>
              <a:rPr lang="kk-KZ" dirty="0">
                <a:solidFill>
                  <a:schemeClr val="accent1">
                    <a:lumMod val="10000"/>
                  </a:schemeClr>
                </a:solidFill>
              </a:rPr>
              <a:t> деп – лауазымды қызметкерлердің қорытынды есебін тыңдауға тиісті қызметкерлерді «аудитор» деп атаған. Бір қызығы сол ерте кездерде адамдар аудитор қызметінде есеп берудің жазбаша түріне қарағанда ауызша түрінде мәлімет есеп беруін артық санаған. Өйткені кез-келген жазба құжатты қолдан әр түрлі етіп жазуға, өзгертуге болады деп түсінген. Ал ауызша есеп мәлімет беруде көзбе-көз отырғанда есеп беруші өтірік айта алмайды деген.</a:t>
            </a:r>
            <a:endParaRPr lang="ru-RU" dirty="0">
              <a:solidFill>
                <a:schemeClr val="accent1">
                  <a:lumMod val="10000"/>
                </a:schemeClr>
              </a:solidFill>
            </a:endParaRPr>
          </a:p>
          <a:p>
            <a:pPr>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lgn="just">
              <a:buNone/>
            </a:pPr>
            <a:r>
              <a:rPr lang="kk-KZ" dirty="0">
                <a:solidFill>
                  <a:schemeClr val="accent1">
                    <a:lumMod val="10000"/>
                  </a:schemeClr>
                </a:solidFill>
              </a:rPr>
              <a:t>		</a:t>
            </a:r>
          </a:p>
          <a:p>
            <a:pPr algn="just">
              <a:buNone/>
            </a:pPr>
            <a:r>
              <a:rPr lang="kk-KZ" dirty="0">
                <a:solidFill>
                  <a:schemeClr val="accent1">
                    <a:lumMod val="10000"/>
                  </a:schemeClr>
                </a:solidFill>
              </a:rPr>
              <a:t>		Аудит мамандарын шет елдерде әр түрлі атайды. Мысалы, </a:t>
            </a:r>
            <a:r>
              <a:rPr lang="kk-KZ" dirty="0">
                <a:solidFill>
                  <a:srgbClr val="FF0000"/>
                </a:solidFill>
              </a:rPr>
              <a:t>АҚШ-та</a:t>
            </a:r>
            <a:r>
              <a:rPr lang="kk-KZ" dirty="0">
                <a:solidFill>
                  <a:schemeClr val="accent1">
                    <a:lumMod val="10000"/>
                  </a:schemeClr>
                </a:solidFill>
              </a:rPr>
              <a:t> олар қоғам бухгалтері, </a:t>
            </a:r>
            <a:r>
              <a:rPr lang="kk-KZ" dirty="0">
                <a:solidFill>
                  <a:srgbClr val="FF0000"/>
                </a:solidFill>
              </a:rPr>
              <a:t>Англияда</a:t>
            </a:r>
            <a:r>
              <a:rPr lang="kk-KZ" dirty="0">
                <a:solidFill>
                  <a:schemeClr val="accent1">
                    <a:lumMod val="10000"/>
                  </a:schemeClr>
                </a:solidFill>
              </a:rPr>
              <a:t> – ревизор, </a:t>
            </a:r>
            <a:r>
              <a:rPr lang="kk-KZ" dirty="0">
                <a:solidFill>
                  <a:srgbClr val="FF0000"/>
                </a:solidFill>
              </a:rPr>
              <a:t>Францияда</a:t>
            </a:r>
            <a:r>
              <a:rPr lang="kk-KZ" dirty="0">
                <a:solidFill>
                  <a:schemeClr val="accent1">
                    <a:lumMod val="10000"/>
                  </a:schemeClr>
                </a:solidFill>
              </a:rPr>
              <a:t> – бухгалтер-сарапшы немесе есеп комиссары, </a:t>
            </a:r>
            <a:r>
              <a:rPr lang="kk-KZ" dirty="0">
                <a:solidFill>
                  <a:srgbClr val="FF0000"/>
                </a:solidFill>
              </a:rPr>
              <a:t>Германияда</a:t>
            </a:r>
            <a:r>
              <a:rPr lang="kk-KZ" dirty="0">
                <a:solidFill>
                  <a:schemeClr val="accent1">
                    <a:lumMod val="10000"/>
                  </a:schemeClr>
                </a:solidFill>
              </a:rPr>
              <a:t> – шаруашылық басқарушысы және тағы басқадай деп те атайды. Айтылуындағы өзгешеліктеріне қарамастан олардың барлығы бір ғана мақсатпен жұмыс істейді. </a:t>
            </a:r>
            <a:r>
              <a:rPr lang="kk-KZ" dirty="0">
                <a:solidFill>
                  <a:schemeClr val="accent2">
                    <a:lumMod val="10000"/>
                  </a:schemeClr>
                </a:solidFill>
              </a:rPr>
              <a:t>Шаруашылық қызмет жасаушы субъектілердің бухгалтерлік қорытынды есебін тексеру, оның ішінде қаржылық деңгейін тексеріп анықтау ерекше орын алады. Аудитордың ең негізгі мақсаты сол тексеру нәтижесіне тұжырым жасау арқылы аудиторлық қорытынды жасау.</a:t>
            </a:r>
            <a:endParaRPr lang="ru-RU" dirty="0">
              <a:solidFill>
                <a:schemeClr val="accent2">
                  <a:lumMod val="1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buNone/>
            </a:pPr>
            <a:endParaRPr lang="kk-KZ" dirty="0">
              <a:solidFill>
                <a:schemeClr val="accent2">
                  <a:lumMod val="10000"/>
                </a:schemeClr>
              </a:solidFill>
            </a:endParaRPr>
          </a:p>
          <a:p>
            <a:pPr>
              <a:buNone/>
            </a:pPr>
            <a:endParaRPr lang="kk-KZ" dirty="0">
              <a:solidFill>
                <a:schemeClr val="accent2">
                  <a:lumMod val="10000"/>
                </a:schemeClr>
              </a:solidFill>
            </a:endParaRPr>
          </a:p>
          <a:p>
            <a:pPr algn="just">
              <a:buNone/>
            </a:pPr>
            <a:r>
              <a:rPr lang="kk-KZ" dirty="0">
                <a:solidFill>
                  <a:schemeClr val="accent2">
                    <a:lumMod val="10000"/>
                  </a:schemeClr>
                </a:solidFill>
              </a:rPr>
              <a:t>		</a:t>
            </a:r>
          </a:p>
          <a:p>
            <a:pPr algn="just">
              <a:buNone/>
            </a:pPr>
            <a:r>
              <a:rPr lang="kk-KZ" dirty="0">
                <a:solidFill>
                  <a:schemeClr val="accent2">
                    <a:lumMod val="10000"/>
                  </a:schemeClr>
                </a:solidFill>
              </a:rPr>
              <a:t>		• инвесторлар мен кәсіпорын әкімшілігінің бір-біріне сенімсіздік көрсетуіне байланысты. Себебі, олардың мүддесі бір емес. Әсіресе кәсіпорын әкімшілігі өз пайдасына тиімді түрде есеп жүргізуі мүмкін;</a:t>
            </a:r>
            <a:endParaRPr lang="ru-RU" dirty="0">
              <a:solidFill>
                <a:schemeClr val="accent2">
                  <a:lumMod val="10000"/>
                </a:schemeClr>
              </a:solidFill>
            </a:endParaRPr>
          </a:p>
          <a:p>
            <a:pPr algn="just">
              <a:buNone/>
            </a:pPr>
            <a:r>
              <a:rPr lang="kk-KZ" dirty="0">
                <a:solidFill>
                  <a:schemeClr val="accent2">
                    <a:lumMod val="10000"/>
                  </a:schemeClr>
                </a:solidFill>
              </a:rPr>
              <a:t>		• кәсіпорын әкімшілігінің ақпарат көрсеткіштері дұрыс болмаса, соған сәйкес шаруашылықты басқару шешімі дұрыс болмауынан;</a:t>
            </a:r>
            <a:endParaRPr lang="ru-RU" dirty="0">
              <a:solidFill>
                <a:schemeClr val="accent2">
                  <a:lumMod val="10000"/>
                </a:schemeClr>
              </a:solidFill>
            </a:endParaRPr>
          </a:p>
          <a:p>
            <a:pPr algn="just">
              <a:buNone/>
            </a:pPr>
            <a:r>
              <a:rPr lang="kk-KZ" dirty="0">
                <a:solidFill>
                  <a:schemeClr val="accent2">
                    <a:lumMod val="10000"/>
                  </a:schemeClr>
                </a:solidFill>
              </a:rPr>
              <a:t>		• кәсіпорын әкімшілігінің арнайы білімі болмауы мүмкін;</a:t>
            </a:r>
            <a:endParaRPr lang="ru-RU" dirty="0">
              <a:solidFill>
                <a:schemeClr val="accent2">
                  <a:lumMod val="10000"/>
                </a:schemeClr>
              </a:solidFill>
            </a:endParaRPr>
          </a:p>
          <a:p>
            <a:pPr algn="just">
              <a:buNone/>
            </a:pPr>
            <a:r>
              <a:rPr lang="kk-KZ" dirty="0">
                <a:solidFill>
                  <a:schemeClr val="accent2">
                    <a:lumMod val="10000"/>
                  </a:schemeClr>
                </a:solidFill>
              </a:rPr>
              <a:t>		• кәсіпорын шаруашылығының күрделігіне сәйкес «коммерциялық құпияны» сақтауға байланысты есепке алынған мәліметтердің дұрыс болмай шығуынан.</a:t>
            </a:r>
            <a:endParaRPr lang="ru-RU" dirty="0">
              <a:solidFill>
                <a:schemeClr val="accent2">
                  <a:lumMod val="10000"/>
                </a:schemeClr>
              </a:solidFill>
            </a:endParaRPr>
          </a:p>
          <a:p>
            <a:pPr algn="just">
              <a:buNone/>
            </a:pPr>
            <a:endParaRPr lang="ru-RU" dirty="0">
              <a:solidFill>
                <a:schemeClr val="accent2">
                  <a:lumMod val="10000"/>
                </a:schemeClr>
              </a:solidFill>
            </a:endParaRPr>
          </a:p>
        </p:txBody>
      </p:sp>
      <p:sp>
        <p:nvSpPr>
          <p:cNvPr id="4" name="Скругленный прямоугольник 3"/>
          <p:cNvSpPr/>
          <p:nvPr/>
        </p:nvSpPr>
        <p:spPr>
          <a:xfrm>
            <a:off x="214282" y="214290"/>
            <a:ext cx="8715436"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sz="2800" dirty="0">
              <a:solidFill>
                <a:schemeClr val="accent2">
                  <a:lumMod val="10000"/>
                </a:schemeClr>
              </a:solidFill>
            </a:endParaRPr>
          </a:p>
          <a:p>
            <a:pPr algn="ctr"/>
            <a:r>
              <a:rPr lang="kk-KZ" sz="2800" dirty="0">
                <a:solidFill>
                  <a:srgbClr val="FF0000"/>
                </a:solidFill>
                <a:effectLst>
                  <a:reflection blurRad="6350" stA="55000" endA="300" endPos="45500" dir="5400000" sy="-100000" algn="bl" rotWithShape="0"/>
                </a:effectLst>
              </a:rPr>
              <a:t>Аудитке қажеттілікті тудыратын объективтік жағдайлар:</a:t>
            </a:r>
            <a:endParaRPr lang="ru-RU" sz="2800" dirty="0">
              <a:solidFill>
                <a:srgbClr val="FF0000"/>
              </a:solidFill>
              <a:effectLst>
                <a:reflection blurRad="6350" stA="55000" endA="300" endPos="45500" dir="5400000" sy="-100000" algn="bl" rotWithShape="0"/>
              </a:effectLst>
            </a:endParaRPr>
          </a:p>
          <a:p>
            <a:pPr algn="ct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pPr algn="just">
              <a:buNone/>
            </a:pPr>
            <a:r>
              <a:rPr lang="kk-KZ" dirty="0">
                <a:solidFill>
                  <a:schemeClr val="accent1">
                    <a:lumMod val="10000"/>
                  </a:schemeClr>
                </a:solidFill>
              </a:rPr>
              <a:t>		Аудиттің көп ғасырлық өзіндік тарихы бар. Арнайы аудитты зерттеуге арналған әдебиеттерде оның пайда болу кезеңдері әр түрлі анықталады. Мысалы, шет елдерде шығатын Контроллинг журналында мынандай мәліметтер келтірілген: тарихи жазбаларға сүйенсек, Қытай мемлекеті дүние жүзінде бірінші болып аудиторлық қызметті құрған ел. Ежелгі Қытай жазбалары біздің эрамызға дейін 700 жылдың өзінде-ақ Бас Аудитор қызметінің болғанын көрсетеді. </a:t>
            </a:r>
          </a:p>
          <a:p>
            <a:pPr algn="just">
              <a:buNone/>
            </a:pPr>
            <a:r>
              <a:rPr lang="kk-KZ" dirty="0">
                <a:solidFill>
                  <a:schemeClr val="accent1">
                    <a:lumMod val="10000"/>
                  </a:schemeClr>
                </a:solidFill>
              </a:rPr>
              <a:t>		К.А.Угольниковтің пікір бойынша: «аудит 200 жылдан астам уақыттан бері бар. Оның пайда болуының түп-тамыры кәсіпорынды басқарумен тікелей шұғылданатындар мен оның қызметіне инвесторлардың көзқарастары арасында бөліну туындаған уақытқа кетеді. Осы уақытта акционерлік қоғамдар пайда болып, аудитор (ревизор) сыртқы есеп берудің қоғамдық бақылаушысы ретінде орталық орында болуында» - дейді.</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a:bodyPr>
          <a:lstStyle/>
          <a:p>
            <a:pPr algn="just">
              <a:buNone/>
            </a:pPr>
            <a:r>
              <a:rPr lang="kk-KZ" dirty="0">
                <a:solidFill>
                  <a:schemeClr val="accent1">
                    <a:lumMod val="10000"/>
                  </a:schemeClr>
                </a:solidFill>
              </a:rPr>
              <a:t>		Қазақстан Республикасында аудит фирмасы алғаш рет 1990 жылы Қазақстан Кеңес өкіметінің Министрлер Кеңесінің қаулысы бойынша құрылды (15.11.1990ж. №60). Осы қаулы негізінде Республиканың Қаржы Министрлігі жағынан шаруашылық есеп принциптерінде аудит орталығы «Қазахстан аудит» фирмасы ашылды, ал облыстарда оның территориялық бөлімшелері құрылды. 1992 жылдан бастап дербес акционерлік компания болып Республикамыздағы барлық түрдегі меншіктегі кәсіпорындарға, мекемелерге аудиторлық қызмет көрсетіп отыр.</a:t>
            </a:r>
            <a:endParaRPr lang="ru-RU" dirty="0">
              <a:solidFill>
                <a:schemeClr val="accent1">
                  <a:lumMod val="10000"/>
                </a:schemeClr>
              </a:solidFill>
            </a:endParaRPr>
          </a:p>
          <a:p>
            <a:pPr algn="just">
              <a:buNone/>
            </a:pPr>
            <a:r>
              <a:rPr lang="kk-KZ" dirty="0">
                <a:solidFill>
                  <a:schemeClr val="accent1">
                    <a:lumMod val="10000"/>
                  </a:schemeClr>
                </a:solidFill>
              </a:rPr>
              <a:t>		Қазіргі кезде біздің елімізде Еуропалық «үлкен алтылық» тобының филиалдары жұмыс істейді. Сонымен қатар, біздің елдің аудит фирмасы да қосылып аудит жұмысын жасайды. Соның салдарынан аудит қызметінде тағы басқадай қызмет көрсетудің сапасы көтеріліп отыр.</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lgn="just">
              <a:buNone/>
            </a:pPr>
            <a:r>
              <a:rPr lang="kk-KZ" dirty="0">
                <a:solidFill>
                  <a:schemeClr val="accent1">
                    <a:lumMod val="10000"/>
                  </a:schemeClr>
                </a:solidFill>
              </a:rPr>
              <a:t>		</a:t>
            </a:r>
            <a:r>
              <a:rPr lang="kk-KZ" dirty="0">
                <a:solidFill>
                  <a:srgbClr val="FF0000"/>
                </a:solidFill>
              </a:rPr>
              <a:t>Аудит</a:t>
            </a:r>
            <a:r>
              <a:rPr lang="kk-KZ" dirty="0">
                <a:solidFill>
                  <a:schemeClr val="accent1">
                    <a:lumMod val="10000"/>
                  </a:schemeClr>
                </a:solidFill>
              </a:rPr>
              <a:t> дегеніміз – кәсіпорынның табыстылық есебін тексеріп, онда көрсетілген шаруашылық табыстылық көрсеткіштерінің дұрыстығын анықтап, сонымен қатар бухгалтерлік есебін, қаржысын, салық заңдарын, банк және әлеуметтік есеп процесін келісім-шарт бойынша кәсіпкер ретінде тексеріп арнайы төлем арқылы қызмет көрсету.</a:t>
            </a:r>
            <a:endParaRPr lang="ru-RU" dirty="0">
              <a:solidFill>
                <a:schemeClr val="accent1">
                  <a:lumMod val="10000"/>
                </a:schemeClr>
              </a:solidFill>
            </a:endParaRPr>
          </a:p>
          <a:p>
            <a:pPr algn="just">
              <a:buNone/>
            </a:pPr>
            <a:r>
              <a:rPr lang="kk-KZ" dirty="0">
                <a:solidFill>
                  <a:schemeClr val="accent1">
                    <a:lumMod val="10000"/>
                  </a:schemeClr>
                </a:solidFill>
              </a:rPr>
              <a:t>		</a:t>
            </a:r>
            <a:r>
              <a:rPr lang="kk-KZ" dirty="0">
                <a:solidFill>
                  <a:srgbClr val="FF0000"/>
                </a:solidFill>
              </a:rPr>
              <a:t>Аудит</a:t>
            </a:r>
            <a:r>
              <a:rPr lang="kk-KZ" dirty="0">
                <a:solidFill>
                  <a:schemeClr val="accent1">
                    <a:lumMod val="10000"/>
                  </a:schemeClr>
                </a:solidFill>
              </a:rPr>
              <a:t> – ол табыстылық отчетін немесе соған қатысты объектілер туралы мәліметтерді арнайы қорытынды жасау үшін дербес тексеру жүргізу.</a:t>
            </a:r>
            <a:endParaRPr lang="ru-RU" dirty="0">
              <a:solidFill>
                <a:schemeClr val="accent1">
                  <a:lumMod val="10000"/>
                </a:schemeClr>
              </a:solidFill>
            </a:endParaRPr>
          </a:p>
          <a:p>
            <a:pPr algn="just">
              <a:buNone/>
            </a:pPr>
            <a:r>
              <a:rPr lang="kk-KZ" dirty="0">
                <a:solidFill>
                  <a:schemeClr val="accent1">
                    <a:lumMod val="10000"/>
                  </a:schemeClr>
                </a:solidFill>
              </a:rPr>
              <a:t>		</a:t>
            </a:r>
            <a:r>
              <a:rPr lang="kk-KZ" dirty="0">
                <a:solidFill>
                  <a:srgbClr val="FF0000"/>
                </a:solidFill>
              </a:rPr>
              <a:t>Аудит</a:t>
            </a:r>
            <a:r>
              <a:rPr lang="kk-KZ" dirty="0">
                <a:solidFill>
                  <a:schemeClr val="accent1">
                    <a:lumMod val="10000"/>
                  </a:schemeClr>
                </a:solidFill>
              </a:rPr>
              <a:t> – ол шаруашылық, табыстылық операцияларының заңдылығын тексеріп, әртүрлі меншіктегі кәсіпорындардың бухгалтерлік есебі мен отчетының дұрытығын анықтап, арнай толем арқылы бақылау тексеру, түсініктеме беру, сараптау қызметін көрсету.</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lgn="just">
              <a:buNone/>
            </a:pPr>
            <a:r>
              <a:rPr lang="kk-KZ" dirty="0">
                <a:solidFill>
                  <a:schemeClr val="accent1">
                    <a:lumMod val="10000"/>
                  </a:schemeClr>
                </a:solidFill>
              </a:rPr>
              <a:t>		</a:t>
            </a:r>
          </a:p>
          <a:p>
            <a:pPr algn="just">
              <a:buNone/>
            </a:pPr>
            <a:r>
              <a:rPr lang="kk-KZ" dirty="0">
                <a:solidFill>
                  <a:schemeClr val="accent1">
                    <a:lumMod val="10000"/>
                  </a:schemeClr>
                </a:solidFill>
              </a:rPr>
              <a:t>		</a:t>
            </a:r>
            <a:r>
              <a:rPr lang="kk-KZ" dirty="0">
                <a:solidFill>
                  <a:srgbClr val="FF0000"/>
                </a:solidFill>
              </a:rPr>
              <a:t>Аудитор </a:t>
            </a:r>
            <a:r>
              <a:rPr lang="kk-KZ" dirty="0">
                <a:solidFill>
                  <a:schemeClr val="accent1">
                    <a:lumMod val="10000"/>
                  </a:schemeClr>
                </a:solidFill>
              </a:rPr>
              <a:t>– кәсіпкер, табыс табу үшін кәсіпорындарға қызмет көрсетеді. Мемлекет кәсіпорындардың жақсы жұмыс жүргізіп табысты болғанын қалайды, себебі олар салық төлейді, аудит жұмысына құштар болу себебі аудитор тексеру барысында табыстылық ақпаратын тексеріп кәсіпорын қанша табыс тапқанын, қанша салық төлейтінін анықтайды. Ал қажет болған жағдайда аудитор тікелей мемлекеттік салық инспекциясына мәлімет бере алады. Яғни, аудит жүргізілген кәсіпорындарда табыс сомасын жасырып қалу, салық төлемеу үшін қылмысқа немесе басқалай әр түрлі жалтарушылыққа жол берілмейді.</a:t>
            </a:r>
            <a:endParaRPr lang="ru-RU" dirty="0">
              <a:solidFill>
                <a:schemeClr val="accent1">
                  <a:lumMod val="10000"/>
                </a:schemeClr>
              </a:solidFill>
            </a:endParaRPr>
          </a:p>
          <a:p>
            <a:pPr algn="just">
              <a:buNone/>
            </a:pPr>
            <a:r>
              <a:rPr lang="kk-KZ" dirty="0">
                <a:solidFill>
                  <a:schemeClr val="accent1">
                    <a:lumMod val="10000"/>
                  </a:schemeClr>
                </a:solidFill>
              </a:rPr>
              <a:t>	</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lgn="ctr">
              <a:buNone/>
            </a:pPr>
            <a:r>
              <a:rPr lang="kk-KZ" dirty="0">
                <a:solidFill>
                  <a:srgbClr val="FF0000"/>
                </a:solidFill>
              </a:rPr>
              <a:t>Аудитор алдында келесідей негізгі міндеттер тұрады:</a:t>
            </a:r>
            <a:endParaRPr lang="ru-RU" dirty="0">
              <a:solidFill>
                <a:srgbClr val="FF0000"/>
              </a:solidFill>
            </a:endParaRPr>
          </a:p>
          <a:p>
            <a:pPr algn="just">
              <a:buNone/>
            </a:pPr>
            <a:r>
              <a:rPr lang="kk-KZ" dirty="0">
                <a:solidFill>
                  <a:schemeClr val="accent1">
                    <a:lumMod val="10000"/>
                  </a:schemeClr>
                </a:solidFill>
              </a:rPr>
              <a:t>1. Кәсіпорынның қаржылық есеп берушілігінің нақтылығын қамтамасыз ету және қаржылық есепті пайдаланушылар үшін ақпараттық тәуекелділіктің деңгейін төмендету;</a:t>
            </a:r>
            <a:endParaRPr lang="ru-RU" dirty="0">
              <a:solidFill>
                <a:schemeClr val="accent1">
                  <a:lumMod val="10000"/>
                </a:schemeClr>
              </a:solidFill>
            </a:endParaRPr>
          </a:p>
          <a:p>
            <a:pPr algn="just">
              <a:buNone/>
            </a:pPr>
            <a:r>
              <a:rPr lang="kk-KZ" dirty="0">
                <a:solidFill>
                  <a:schemeClr val="accent1">
                    <a:lumMod val="10000"/>
                  </a:schemeClr>
                </a:solidFill>
              </a:rPr>
              <a:t>2. Компоненттік мәліметтерді жинау және бағалау;</a:t>
            </a:r>
            <a:endParaRPr lang="ru-RU" dirty="0">
              <a:solidFill>
                <a:schemeClr val="accent1">
                  <a:lumMod val="10000"/>
                </a:schemeClr>
              </a:solidFill>
            </a:endParaRPr>
          </a:p>
          <a:p>
            <a:pPr algn="just">
              <a:buNone/>
            </a:pPr>
            <a:r>
              <a:rPr lang="kk-KZ" dirty="0">
                <a:solidFill>
                  <a:schemeClr val="accent1">
                    <a:lumMod val="10000"/>
                  </a:schemeClr>
                </a:solidFill>
              </a:rPr>
              <a:t>3. Кәсіпорынның немесе оның жеке түрлерінің экономикасын жүйелі және жан-жақты талдау;</a:t>
            </a:r>
            <a:endParaRPr lang="ru-RU" dirty="0">
              <a:solidFill>
                <a:schemeClr val="accent1">
                  <a:lumMod val="10000"/>
                </a:schemeClr>
              </a:solidFill>
            </a:endParaRPr>
          </a:p>
          <a:p>
            <a:pPr algn="just">
              <a:buNone/>
            </a:pPr>
            <a:r>
              <a:rPr lang="kk-KZ" dirty="0">
                <a:solidFill>
                  <a:schemeClr val="accent1">
                    <a:lumMod val="10000"/>
                  </a:schemeClr>
                </a:solidFill>
              </a:rPr>
              <a:t>4. Кәсіпорын қызметінің оның жарғысына, бизнес-жоспарына сәйкестілігін тексеру;</a:t>
            </a:r>
            <a:endParaRPr lang="ru-RU" dirty="0">
              <a:solidFill>
                <a:schemeClr val="accent1">
                  <a:lumMod val="10000"/>
                </a:schemeClr>
              </a:solidFill>
            </a:endParaRPr>
          </a:p>
          <a:p>
            <a:pPr algn="just">
              <a:buNone/>
            </a:pPr>
            <a:r>
              <a:rPr lang="kk-KZ" dirty="0">
                <a:solidFill>
                  <a:schemeClr val="accent1">
                    <a:lumMod val="10000"/>
                  </a:schemeClr>
                </a:solidFill>
              </a:rPr>
              <a:t>5. Заңдылықтардың сақталуын, бухгалтерлік есеп, есеп берушіліктердің жүргізілуін және мемлекеттік органдардың шаруашылық субъектінің қаржылық жағдайы туралы нақты ақпаратпен қамтамасыз етілуін бақылау;</a:t>
            </a:r>
            <a:endParaRPr lang="ru-RU" dirty="0">
              <a:solidFill>
                <a:schemeClr val="accent1">
                  <a:lumMod val="10000"/>
                </a:schemeClr>
              </a:solidFill>
            </a:endParaRPr>
          </a:p>
          <a:p>
            <a:pPr algn="just">
              <a:buNone/>
            </a:pPr>
            <a:r>
              <a:rPr lang="kk-KZ" dirty="0">
                <a:solidFill>
                  <a:schemeClr val="accent1">
                    <a:lumMod val="10000"/>
                  </a:schemeClr>
                </a:solidFill>
              </a:rPr>
              <a:t>6. Алғашқы құжаттарды тексеру;</a:t>
            </a:r>
            <a:endParaRPr lang="ru-RU" dirty="0">
              <a:solidFill>
                <a:schemeClr val="accent1">
                  <a:lumMod val="10000"/>
                </a:schemeClr>
              </a:solidFill>
            </a:endParaRPr>
          </a:p>
          <a:p>
            <a:pPr algn="just">
              <a:buNone/>
            </a:pPr>
            <a:r>
              <a:rPr lang="kk-KZ" dirty="0">
                <a:solidFill>
                  <a:schemeClr val="accent1">
                    <a:lumMod val="10000"/>
                  </a:schemeClr>
                </a:solidFill>
              </a:rPr>
              <a:t>7. Бухгалтерлік есепті дұрыс ұйымдастыру және жүргізуде клиенттерге консультациялық қызметтер көрсету;</a:t>
            </a:r>
            <a:endParaRPr lang="ru-RU" dirty="0">
              <a:solidFill>
                <a:schemeClr val="accent1">
                  <a:lumMod val="10000"/>
                </a:schemeClr>
              </a:solidFill>
            </a:endParaRPr>
          </a:p>
          <a:p>
            <a:pPr algn="just">
              <a:buNone/>
            </a:pPr>
            <a:r>
              <a:rPr lang="kk-KZ" dirty="0">
                <a:solidFill>
                  <a:schemeClr val="accent1">
                    <a:lumMod val="10000"/>
                  </a:schemeClr>
                </a:solidFill>
              </a:rPr>
              <a:t>8. Клиенттермен қатынасты нығайту және өсуіне әрекет жасау.</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214282" y="4643446"/>
            <a:ext cx="8715436" cy="1071570"/>
          </a:xfrm>
          <a:prstGeom prst="roundRect">
            <a:avLst/>
          </a:prstGeom>
          <a:solidFill>
            <a:srgbClr val="33CC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kk-KZ" dirty="0">
                <a:solidFill>
                  <a:schemeClr val="accent1">
                    <a:lumMod val="10000"/>
                  </a:schemeClr>
                </a:solidFill>
              </a:rPr>
              <a:t>- меншікті капиталдың құрамындағы өзгерістер туралы есеп;</a:t>
            </a:r>
            <a:endParaRPr lang="ru-RU" dirty="0">
              <a:solidFill>
                <a:schemeClr val="accent1">
                  <a:lumMod val="10000"/>
                </a:schemeClr>
              </a:solidFill>
            </a:endParaRPr>
          </a:p>
          <a:p>
            <a:pPr algn="ctr"/>
            <a:endParaRPr lang="ru-RU" dirty="0"/>
          </a:p>
        </p:txBody>
      </p:sp>
      <p:sp>
        <p:nvSpPr>
          <p:cNvPr id="9" name="Скругленный прямоугольник 8"/>
          <p:cNvSpPr/>
          <p:nvPr/>
        </p:nvSpPr>
        <p:spPr>
          <a:xfrm>
            <a:off x="214282" y="2571744"/>
            <a:ext cx="8715436" cy="1071570"/>
          </a:xfrm>
          <a:prstGeom prst="roundRect">
            <a:avLst/>
          </a:prstGeom>
          <a:solidFill>
            <a:srgbClr val="33CC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kk-KZ" dirty="0">
                <a:solidFill>
                  <a:schemeClr val="accent1">
                    <a:lumMod val="10000"/>
                  </a:schemeClr>
                </a:solidFill>
              </a:rPr>
              <a:t>- шығындар мен табыстар туралы есеп;</a:t>
            </a:r>
            <a:endParaRPr lang="ru-RU" dirty="0">
              <a:solidFill>
                <a:schemeClr val="accent1">
                  <a:lumMod val="10000"/>
                </a:schemeClr>
              </a:solidFill>
            </a:endParaRPr>
          </a:p>
          <a:p>
            <a:pPr algn="ctr"/>
            <a:endParaRPr lang="ru-RU" dirty="0"/>
          </a:p>
        </p:txBody>
      </p:sp>
      <p:sp>
        <p:nvSpPr>
          <p:cNvPr id="3" name="Содержимое 2"/>
          <p:cNvSpPr>
            <a:spLocks noGrp="1"/>
          </p:cNvSpPr>
          <p:nvPr>
            <p:ph idx="1"/>
          </p:nvPr>
        </p:nvSpPr>
        <p:spPr>
          <a:xfrm>
            <a:off x="0" y="0"/>
            <a:ext cx="9144000" cy="6858000"/>
          </a:xfrm>
        </p:spPr>
        <p:txBody>
          <a:bodyPr>
            <a:normAutofit/>
          </a:bodyPr>
          <a:lstStyle/>
          <a:p>
            <a:pPr algn="just">
              <a:buNone/>
            </a:pPr>
            <a:r>
              <a:rPr lang="kk-KZ" dirty="0">
                <a:solidFill>
                  <a:schemeClr val="accent1">
                    <a:lumMod val="10000"/>
                  </a:schemeClr>
                </a:solidFill>
              </a:rPr>
              <a:t>		</a:t>
            </a:r>
          </a:p>
        </p:txBody>
      </p:sp>
      <p:sp>
        <p:nvSpPr>
          <p:cNvPr id="4" name="Скругленный прямоугольник 3"/>
          <p:cNvSpPr/>
          <p:nvPr/>
        </p:nvSpPr>
        <p:spPr>
          <a:xfrm>
            <a:off x="214282" y="214290"/>
            <a:ext cx="8715436" cy="1214446"/>
          </a:xfrm>
          <a:prstGeom prst="round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kk-KZ" sz="2000" dirty="0">
                <a:solidFill>
                  <a:schemeClr val="bg1"/>
                </a:solidFill>
              </a:rPr>
              <a:t>Қаржылық есеп беру ұйымның қаржылық жағдайын, оның қызметінің нәтижелері және ол жердегі өзгерістер туралы ақпатартты көрсетеді. Олар:</a:t>
            </a:r>
            <a:endParaRPr lang="ru-RU" sz="2000" dirty="0">
              <a:solidFill>
                <a:schemeClr val="bg1"/>
              </a:solidFill>
            </a:endParaRPr>
          </a:p>
          <a:p>
            <a:pPr algn="ctr"/>
            <a:endParaRPr lang="ru-RU" dirty="0"/>
          </a:p>
        </p:txBody>
      </p:sp>
      <p:sp>
        <p:nvSpPr>
          <p:cNvPr id="5" name="Скругленный прямоугольник 4"/>
          <p:cNvSpPr/>
          <p:nvPr/>
        </p:nvSpPr>
        <p:spPr>
          <a:xfrm>
            <a:off x="214282" y="1643050"/>
            <a:ext cx="8715436" cy="1071570"/>
          </a:xfrm>
          <a:prstGeom prst="roundRect">
            <a:avLst/>
          </a:prstGeom>
          <a:solidFill>
            <a:srgbClr val="33CCFF"/>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kk-KZ" dirty="0">
                <a:solidFill>
                  <a:schemeClr val="accent1">
                    <a:lumMod val="10000"/>
                  </a:schemeClr>
                </a:solidFill>
              </a:rPr>
              <a:t> - бухгалтерлік баланс;</a:t>
            </a:r>
            <a:endParaRPr lang="ru-RU" dirty="0">
              <a:solidFill>
                <a:schemeClr val="accent1">
                  <a:lumMod val="10000"/>
                </a:schemeClr>
              </a:solidFill>
            </a:endParaRPr>
          </a:p>
          <a:p>
            <a:pPr algn="ctr"/>
            <a:endParaRPr lang="ru-RU" dirty="0"/>
          </a:p>
        </p:txBody>
      </p:sp>
      <p:sp>
        <p:nvSpPr>
          <p:cNvPr id="6" name="Скругленный прямоугольник 5"/>
          <p:cNvSpPr/>
          <p:nvPr/>
        </p:nvSpPr>
        <p:spPr>
          <a:xfrm>
            <a:off x="214282" y="5572140"/>
            <a:ext cx="8715436" cy="1071570"/>
          </a:xfrm>
          <a:prstGeom prst="roundRect">
            <a:avLst/>
          </a:prstGeom>
          <a:solidFill>
            <a:srgbClr val="33CC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kk-KZ" dirty="0">
                <a:solidFill>
                  <a:schemeClr val="accent1">
                    <a:lumMod val="10000"/>
                  </a:schemeClr>
                </a:solidFill>
              </a:rPr>
              <a:t>- есепке алу саясаты туралы ақпарат және түсіндірмелік жазба.</a:t>
            </a:r>
            <a:endParaRPr lang="ru-RU" dirty="0">
              <a:solidFill>
                <a:schemeClr val="accent1">
                  <a:lumMod val="10000"/>
                </a:schemeClr>
              </a:solidFill>
            </a:endParaRPr>
          </a:p>
          <a:p>
            <a:pPr algn="ctr"/>
            <a:endParaRPr lang="ru-RU" dirty="0"/>
          </a:p>
        </p:txBody>
      </p:sp>
      <p:sp>
        <p:nvSpPr>
          <p:cNvPr id="8" name="Скругленный прямоугольник 7"/>
          <p:cNvSpPr/>
          <p:nvPr/>
        </p:nvSpPr>
        <p:spPr>
          <a:xfrm>
            <a:off x="214282" y="3643314"/>
            <a:ext cx="8715436" cy="1071570"/>
          </a:xfrm>
          <a:prstGeom prst="roundRect">
            <a:avLst/>
          </a:prstGeom>
          <a:solidFill>
            <a:srgbClr val="33CCF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kk-KZ" dirty="0">
                <a:solidFill>
                  <a:schemeClr val="accent1">
                    <a:lumMod val="10000"/>
                  </a:schemeClr>
                </a:solidFill>
              </a:rPr>
              <a:t>- ақшалардың қозғалысы туралы есеп;</a:t>
            </a:r>
            <a:endParaRPr lang="ru-RU" dirty="0">
              <a:solidFill>
                <a:schemeClr val="accent1">
                  <a:lumMod val="10000"/>
                </a:schemeClr>
              </a:solidFill>
            </a:endParaRPr>
          </a:p>
          <a:p>
            <a:pPr algn="ct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ctr">
              <a:buNone/>
            </a:pPr>
            <a:endParaRPr lang="kk-KZ" dirty="0">
              <a:solidFill>
                <a:schemeClr val="accent1">
                  <a:lumMod val="10000"/>
                </a:schemeClr>
              </a:solidFill>
            </a:endParaRPr>
          </a:p>
          <a:p>
            <a:pPr algn="ctr">
              <a:buNone/>
            </a:pPr>
            <a:r>
              <a:rPr lang="kk-KZ" dirty="0">
                <a:solidFill>
                  <a:srgbClr val="FF0000"/>
                </a:solidFill>
              </a:rPr>
              <a:t>Аудит мақсаттары тұрғысына қаржылық есеп беруді құру мен ұсынудың негізгі ерекшеліктері және оған қойылатын талаптар келесідей:</a:t>
            </a:r>
            <a:endParaRPr lang="ru-RU" dirty="0">
              <a:solidFill>
                <a:srgbClr val="FF0000"/>
              </a:solidFill>
            </a:endParaRPr>
          </a:p>
          <a:p>
            <a:pPr algn="just">
              <a:buNone/>
            </a:pPr>
            <a:r>
              <a:rPr lang="kk-KZ" dirty="0">
                <a:solidFill>
                  <a:schemeClr val="accent1">
                    <a:lumMod val="10000"/>
                  </a:schemeClr>
                </a:solidFill>
              </a:rPr>
              <a:t>1) қаржылық есеп беру ұйымның қаржылық жағдайын, қызметінің   қаржылық нәтижелерін, ақша қозғалысын және ұйымның меншік капиталындағы өзгерістерді қажетті сенімділікпен көрсетуі керек;</a:t>
            </a:r>
            <a:endParaRPr lang="ru-RU" dirty="0">
              <a:solidFill>
                <a:schemeClr val="accent1">
                  <a:lumMod val="10000"/>
                </a:schemeClr>
              </a:solidFill>
            </a:endParaRPr>
          </a:p>
          <a:p>
            <a:pPr algn="just">
              <a:buNone/>
            </a:pPr>
            <a:r>
              <a:rPr lang="kk-KZ" dirty="0">
                <a:solidFill>
                  <a:schemeClr val="accent1">
                    <a:lumMod val="10000"/>
                  </a:schemeClr>
                </a:solidFill>
              </a:rPr>
              <a:t>2)  ұйым сапалық  сипаттамаларға жауап беретін ақпаратты қаржылық есеп беруді ұсынуды қамтамасыз ететін төмендегі саясатты даярлауы керек:</a:t>
            </a:r>
            <a:endParaRPr lang="ru-RU" dirty="0">
              <a:solidFill>
                <a:schemeClr val="accent1">
                  <a:lumMod val="10000"/>
                </a:schemeClr>
              </a:solidFill>
            </a:endParaRPr>
          </a:p>
          <a:p>
            <a:pPr algn="just">
              <a:buNone/>
            </a:pPr>
            <a:r>
              <a:rPr lang="kk-KZ" dirty="0">
                <a:solidFill>
                  <a:schemeClr val="accent1">
                    <a:lumMod val="10000"/>
                  </a:schemeClr>
                </a:solidFill>
              </a:rPr>
              <a:t>	а) пайдаланушылар үшін орынды шешім қабылдау;</a:t>
            </a:r>
            <a:endParaRPr lang="ru-RU" dirty="0">
              <a:solidFill>
                <a:schemeClr val="accent1">
                  <a:lumMod val="10000"/>
                </a:schemeClr>
              </a:solidFill>
            </a:endParaRPr>
          </a:p>
          <a:p>
            <a:pPr algn="just">
              <a:buNone/>
            </a:pPr>
            <a:r>
              <a:rPr lang="kk-KZ" dirty="0">
                <a:solidFill>
                  <a:schemeClr val="accent1">
                    <a:lumMod val="10000"/>
                  </a:schemeClr>
                </a:solidFill>
              </a:rPr>
              <a:t>	б) келесілерді қамтамасыз  ететін сенімділік: - ұйымның нәтижелері мен қаржылық жағдайын нақты ұсыну; - оқиғалар мен операциялардың тек заңды нысандарын ғана емес, экономикалық мазмұнын да көрсету;     - бейтараптық (түрлі қатысушыларға қатысты объективті); - байқап қарау; - барлық елеулі қатынастарда толықтық.</a:t>
            </a:r>
            <a:endParaRPr lang="ru-RU" dirty="0">
              <a:solidFill>
                <a:schemeClr val="accent1">
                  <a:lumMod val="10000"/>
                </a:schemeClr>
              </a:solidFill>
            </a:endParaRPr>
          </a:p>
          <a:p>
            <a:pPr algn="just">
              <a:buNone/>
            </a:pPr>
            <a:r>
              <a:rPr lang="kk-KZ" dirty="0">
                <a:solidFill>
                  <a:schemeClr val="accent1">
                    <a:lumMod val="10000"/>
                  </a:schemeClr>
                </a:solidFill>
              </a:rPr>
              <a:t>3) ұйым пайдаланушылардың қаржылық жағдайы, қызмет нәтижелері және қаржылық өзгерістері туралы  толық және нақты ақпаратпен қамтамасыз етуі керек;</a:t>
            </a:r>
            <a:endParaRPr lang="ru-RU" dirty="0">
              <a:solidFill>
                <a:schemeClr val="accent1">
                  <a:lumMod val="10000"/>
                </a:schemeClr>
              </a:solidFill>
            </a:endParaRPr>
          </a:p>
          <a:p>
            <a:pPr algn="just">
              <a:buNone/>
            </a:pPr>
            <a:r>
              <a:rPr lang="kk-KZ" dirty="0">
                <a:solidFill>
                  <a:schemeClr val="accent1">
                    <a:lumMod val="10000"/>
                  </a:schemeClr>
                </a:solidFill>
              </a:rPr>
              <a:t>4) Қазақстан Республикасының заңдарында көрсетілген мерзім ішінде ұйым қаржылық  есеп беруді мемлекеттік статистика органына, әр құрылтайшы мен басқа да мүдделі пайдаланушыларға ұсынуды қамтамасыз етуі керек.</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algn="just">
              <a:buNone/>
            </a:pPr>
            <a:r>
              <a:rPr lang="en-US" dirty="0">
                <a:solidFill>
                  <a:schemeClr val="accent1">
                    <a:lumMod val="10000"/>
                  </a:schemeClr>
                </a:solidFill>
              </a:rPr>
              <a:t>		</a:t>
            </a:r>
            <a:r>
              <a:rPr lang="kk-KZ" dirty="0">
                <a:solidFill>
                  <a:schemeClr val="accent1">
                    <a:lumMod val="10000"/>
                  </a:schemeClr>
                </a:solidFill>
              </a:rPr>
              <a:t>Аудит жүргізу үшін шаруашылық субъектілері (тапсырушылар) аудит фирмаларымен немесе жеке аудиторлармен аудит шартын жасауы қажет. Қалыптасқан тәртіп бойынша шарт жасаудан бұрын аудит фирмасы немесе жеке аудитор өз тарапынан </a:t>
            </a:r>
            <a:r>
              <a:rPr lang="kk-KZ" dirty="0">
                <a:solidFill>
                  <a:srgbClr val="FF0000"/>
                </a:solidFill>
              </a:rPr>
              <a:t>міндеттеме-хат</a:t>
            </a:r>
            <a:r>
              <a:rPr lang="kk-KZ" dirty="0">
                <a:solidFill>
                  <a:schemeClr val="accent1">
                    <a:lumMod val="10000"/>
                  </a:schemeClr>
                </a:solidFill>
              </a:rPr>
              <a:t> жазуға тиісті.</a:t>
            </a:r>
            <a:endParaRPr lang="ru-RU" dirty="0">
              <a:solidFill>
                <a:schemeClr val="accent1">
                  <a:lumMod val="10000"/>
                </a:schemeClr>
              </a:solidFill>
            </a:endParaRPr>
          </a:p>
          <a:p>
            <a:pPr algn="just">
              <a:buNone/>
            </a:pPr>
            <a:r>
              <a:rPr lang="en-US" dirty="0">
                <a:solidFill>
                  <a:schemeClr val="accent1">
                    <a:lumMod val="10000"/>
                  </a:schemeClr>
                </a:solidFill>
              </a:rPr>
              <a:t>		</a:t>
            </a:r>
            <a:r>
              <a:rPr lang="kk-KZ" dirty="0">
                <a:solidFill>
                  <a:schemeClr val="accent1">
                    <a:lumMod val="10000"/>
                  </a:schemeClr>
                </a:solidFill>
              </a:rPr>
              <a:t>Аудитордың міндеттеме хаты өзінің тапсырушы алдындағы жазбаша түріндегі беретін өз жауапкершілігін, алдына қойылған міндет-мақсаттарды орындау үшін көрсететін қызметіне анықтама беру. Аудит шартын жасаудан бұрын міндеттеме хатты тапсырушы өз тарапынан зерттеп, жан-жақты талқылап содан кейін ғана міндеттеме хаттың мазмұны ойынан шыққан жағдайда ғана аудит шартын жасауға келіседі.</a:t>
            </a:r>
            <a:endParaRPr lang="ru-RU" dirty="0">
              <a:solidFill>
                <a:schemeClr val="accent1">
                  <a:lumMod val="10000"/>
                </a:schemeClr>
              </a:solidFill>
            </a:endParaRPr>
          </a:p>
          <a:p>
            <a:pPr algn="just">
              <a:buNone/>
            </a:pPr>
            <a:endParaRPr lang="ru-RU" dirty="0">
              <a:solidFill>
                <a:schemeClr val="accent2">
                  <a:lumMod val="10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en-US" dirty="0">
                <a:solidFill>
                  <a:schemeClr val="accent1">
                    <a:lumMod val="10000"/>
                  </a:schemeClr>
                </a:solidFill>
              </a:rPr>
              <a:t>		</a:t>
            </a:r>
            <a:r>
              <a:rPr lang="kk-KZ" dirty="0">
                <a:solidFill>
                  <a:srgbClr val="FF0000"/>
                </a:solidFill>
              </a:rPr>
              <a:t>Міндеттеме хаттың </a:t>
            </a:r>
            <a:r>
              <a:rPr lang="kk-KZ" dirty="0">
                <a:solidFill>
                  <a:schemeClr val="accent1">
                    <a:lumMod val="10000"/>
                  </a:schemeClr>
                </a:solidFill>
              </a:rPr>
              <a:t>түрі және мазмұны тапсырушы талабына сәйкес әр түрлі болуы мүмкін, онда негізінде төмендегідей талаптар қойылады:</a:t>
            </a:r>
            <a:endParaRPr lang="ru-RU" dirty="0">
              <a:solidFill>
                <a:schemeClr val="accent1">
                  <a:lumMod val="10000"/>
                </a:schemeClr>
              </a:solidFill>
            </a:endParaRPr>
          </a:p>
          <a:p>
            <a:pPr algn="just">
              <a:buNone/>
            </a:pPr>
            <a:r>
              <a:rPr lang="kk-KZ" dirty="0">
                <a:solidFill>
                  <a:schemeClr val="accent1">
                    <a:lumMod val="10000"/>
                  </a:schemeClr>
                </a:solidFill>
              </a:rPr>
              <a:t>- қаржы есебін тексерудің мақсаты;</a:t>
            </a:r>
            <a:endParaRPr lang="ru-RU" dirty="0">
              <a:solidFill>
                <a:schemeClr val="accent1">
                  <a:lumMod val="10000"/>
                </a:schemeClr>
              </a:solidFill>
            </a:endParaRPr>
          </a:p>
          <a:p>
            <a:pPr algn="just">
              <a:buNone/>
            </a:pPr>
            <a:r>
              <a:rPr lang="kk-KZ" dirty="0">
                <a:solidFill>
                  <a:schemeClr val="accent1">
                    <a:lumMod val="10000"/>
                  </a:schemeClr>
                </a:solidFill>
              </a:rPr>
              <a:t>- тапсырушылардың мәліметтерінің дұрыстығына жауапкершілігі;</a:t>
            </a:r>
            <a:endParaRPr lang="ru-RU" dirty="0">
              <a:solidFill>
                <a:schemeClr val="accent1">
                  <a:lumMod val="10000"/>
                </a:schemeClr>
              </a:solidFill>
            </a:endParaRPr>
          </a:p>
          <a:p>
            <a:pPr algn="just">
              <a:buNone/>
            </a:pPr>
            <a:r>
              <a:rPr lang="kk-KZ" dirty="0">
                <a:solidFill>
                  <a:schemeClr val="accent1">
                    <a:lumMod val="10000"/>
                  </a:schemeClr>
                </a:solidFill>
              </a:rPr>
              <a:t>- аудит жұмысының көлемі, ондағы аудитордың жұмыс бабындағы қолданылатын заң құжаттары және ереже-нұсқаулар, нормативтік құжаттар;</a:t>
            </a:r>
            <a:endParaRPr lang="ru-RU" dirty="0">
              <a:solidFill>
                <a:schemeClr val="accent1">
                  <a:lumMod val="10000"/>
                </a:schemeClr>
              </a:solidFill>
            </a:endParaRPr>
          </a:p>
          <a:p>
            <a:pPr algn="just">
              <a:buNone/>
            </a:pPr>
            <a:r>
              <a:rPr lang="kk-KZ" dirty="0">
                <a:solidFill>
                  <a:schemeClr val="accent1">
                    <a:lumMod val="10000"/>
                  </a:schemeClr>
                </a:solidFill>
              </a:rPr>
              <a:t>- тапсырылатын аудит есебінің, аудит қорытындысының үлгісі;</a:t>
            </a:r>
            <a:endParaRPr lang="ru-RU" dirty="0">
              <a:solidFill>
                <a:schemeClr val="accent1">
                  <a:lumMod val="10000"/>
                </a:schemeClr>
              </a:solidFill>
            </a:endParaRPr>
          </a:p>
          <a:p>
            <a:pPr algn="just">
              <a:buNone/>
            </a:pPr>
            <a:r>
              <a:rPr lang="kk-KZ" dirty="0">
                <a:solidFill>
                  <a:schemeClr val="accent1">
                    <a:lumMod val="10000"/>
                  </a:schemeClr>
                </a:solidFill>
              </a:rPr>
              <a:t>- жүргізілетін аудит жұмысының бағдарламасы;</a:t>
            </a:r>
            <a:endParaRPr lang="ru-RU" dirty="0">
              <a:solidFill>
                <a:schemeClr val="accent1">
                  <a:lumMod val="10000"/>
                </a:schemeClr>
              </a:solidFill>
            </a:endParaRPr>
          </a:p>
          <a:p>
            <a:pPr algn="just">
              <a:buNone/>
            </a:pPr>
            <a:r>
              <a:rPr lang="kk-KZ" dirty="0">
                <a:solidFill>
                  <a:schemeClr val="accent1">
                    <a:lumMod val="10000"/>
                  </a:schemeClr>
                </a:solidFill>
              </a:rPr>
              <a:t>- аудит жұмысының төлем ақысы.</a:t>
            </a:r>
            <a:endParaRPr lang="ru-RU" dirty="0">
              <a:solidFill>
                <a:schemeClr val="accent1">
                  <a:lumMod val="10000"/>
                </a:schemeClr>
              </a:solidFill>
            </a:endParaRP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1632167140"/>
              </p:ext>
            </p:extLst>
          </p:nvPr>
        </p:nvGraphicFramePr>
        <p:xfrm>
          <a:off x="0" y="27384"/>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одержимое 7"/>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kk-KZ" dirty="0">
                <a:solidFill>
                  <a:schemeClr val="accent1">
                    <a:lumMod val="10000"/>
                  </a:schemeClr>
                </a:solidFill>
              </a:rPr>
              <a:t>		</a:t>
            </a:r>
          </a:p>
          <a:p>
            <a:pPr algn="just">
              <a:buNone/>
            </a:pPr>
            <a:r>
              <a:rPr lang="kk-KZ" dirty="0">
                <a:solidFill>
                  <a:schemeClr val="accent1">
                    <a:lumMod val="10000"/>
                  </a:schemeClr>
                </a:solidFill>
              </a:rPr>
              <a:t>		</a:t>
            </a:r>
            <a:r>
              <a:rPr lang="kk-KZ" dirty="0">
                <a:solidFill>
                  <a:srgbClr val="FF0000"/>
                </a:solidFill>
              </a:rPr>
              <a:t>Аудиттің стандарты және нормативтері </a:t>
            </a:r>
            <a:r>
              <a:rPr lang="kk-KZ" dirty="0">
                <a:solidFill>
                  <a:schemeClr val="accent1">
                    <a:lumMod val="10000"/>
                  </a:schemeClr>
                </a:solidFill>
              </a:rPr>
              <a:t>деп «аудит принциптерінің   талабына сәйкес аудит   қызметін   жүргізуге белгіленген ереже-нұсқауларды» айтады. </a:t>
            </a:r>
          </a:p>
          <a:p>
            <a:pPr algn="just">
              <a:buNone/>
            </a:pPr>
            <a:r>
              <a:rPr lang="kk-KZ" dirty="0">
                <a:solidFill>
                  <a:schemeClr val="accent1">
                    <a:lumMod val="10000"/>
                  </a:schemeClr>
                </a:solidFill>
              </a:rPr>
              <a:t>		Өзінің мазмұнына және арналған мақсатына сәйкес аудит стандарты үш топқа бөлінеді: </a:t>
            </a:r>
          </a:p>
          <a:p>
            <a:pPr algn="just">
              <a:buNone/>
            </a:pPr>
            <a:r>
              <a:rPr lang="kk-KZ" dirty="0">
                <a:solidFill>
                  <a:schemeClr val="accent1">
                    <a:lumMod val="10000"/>
                  </a:schemeClr>
                </a:solidFill>
              </a:rPr>
              <a:t>		1) жалпы стандарттар; </a:t>
            </a:r>
          </a:p>
          <a:p>
            <a:pPr algn="just">
              <a:buNone/>
            </a:pPr>
            <a:r>
              <a:rPr lang="kk-KZ" dirty="0">
                <a:solidFill>
                  <a:schemeClr val="accent1">
                    <a:lumMod val="10000"/>
                  </a:schemeClr>
                </a:solidFill>
              </a:rPr>
              <a:t>		2) жұмыс стандарты; </a:t>
            </a:r>
          </a:p>
          <a:p>
            <a:pPr algn="just">
              <a:buNone/>
            </a:pPr>
            <a:r>
              <a:rPr lang="kk-KZ" dirty="0">
                <a:solidFill>
                  <a:schemeClr val="accent1">
                    <a:lumMod val="10000"/>
                  </a:schemeClr>
                </a:solidFill>
              </a:rPr>
              <a:t>		3) ақпарат стандарты. </a:t>
            </a:r>
            <a:endParaRPr lang="ru-RU" dirty="0">
              <a:solidFill>
                <a:schemeClr val="accent1">
                  <a:lumMod val="1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kk-KZ" dirty="0">
                <a:solidFill>
                  <a:schemeClr val="accent1">
                    <a:lumMod val="10000"/>
                  </a:schemeClr>
                </a:solidFill>
              </a:rPr>
              <a:t>	</a:t>
            </a:r>
          </a:p>
          <a:p>
            <a:pPr algn="just">
              <a:buNone/>
            </a:pPr>
            <a:r>
              <a:rPr lang="kk-KZ" dirty="0">
                <a:solidFill>
                  <a:schemeClr val="accent1">
                    <a:lumMod val="10000"/>
                  </a:schemeClr>
                </a:solidFill>
              </a:rPr>
              <a:t>		Аудит қызметінің негізгі </a:t>
            </a:r>
            <a:r>
              <a:rPr lang="kk-KZ" dirty="0">
                <a:solidFill>
                  <a:srgbClr val="FF0000"/>
                </a:solidFill>
              </a:rPr>
              <a:t>мақсаты</a:t>
            </a:r>
            <a:r>
              <a:rPr lang="kk-KZ" dirty="0">
                <a:solidFill>
                  <a:schemeClr val="accent1">
                    <a:lumMod val="10000"/>
                  </a:schemeClr>
                </a:solidFill>
              </a:rPr>
              <a:t> – ол өте жоғарғы деңгейдегі мамандар арқылы аудит қызметін көрсету. Ондай қызмет атқару үшін тек қана білгір маман болып қана қоймай өте мәдениетті, тәрбиелі, әдепті, адал адам болуы қажет. </a:t>
            </a:r>
            <a:r>
              <a:rPr lang="kk-KZ" dirty="0">
                <a:solidFill>
                  <a:srgbClr val="FF0000"/>
                </a:solidFill>
              </a:rPr>
              <a:t>Этика</a:t>
            </a:r>
            <a:r>
              <a:rPr lang="kk-KZ" dirty="0">
                <a:solidFill>
                  <a:schemeClr val="accent1">
                    <a:lumMod val="10000"/>
                  </a:schemeClr>
                </a:solidFill>
              </a:rPr>
              <a:t> деген грек сөзі, оның мағынасы – нағыз тиянақты, әдепті, текті кісі деген түсінік береді. Өз кезегінде адам әдепті болуы үшін тек түсінігінде, білгірлігінде ғана емес оның жан дүниесі, мәдениеттілігі, адалдығы таза адам деген сияқты түсінікке тұратындай адам болуы керек. Этикада мамандардың әлеуметтік көзкарасы да ерекше орын алады.</a:t>
            </a:r>
            <a:endParaRPr lang="ru-RU" dirty="0">
              <a:solidFill>
                <a:schemeClr val="accent1">
                  <a:lumMod val="10000"/>
                </a:schemeClr>
              </a:solidFill>
            </a:endParaRP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pPr algn="ctr">
              <a:buNone/>
            </a:pPr>
            <a:r>
              <a:rPr lang="kk-KZ" dirty="0">
                <a:solidFill>
                  <a:srgbClr val="FF0000"/>
                </a:solidFill>
              </a:rPr>
              <a:t>Аудитордың алдына қойылатын талап-міндеттер:</a:t>
            </a:r>
            <a:endParaRPr lang="ru-RU" dirty="0">
              <a:solidFill>
                <a:srgbClr val="FF0000"/>
              </a:solidFill>
            </a:endParaRPr>
          </a:p>
          <a:p>
            <a:pPr algn="just">
              <a:buNone/>
            </a:pPr>
            <a:r>
              <a:rPr lang="kk-KZ" dirty="0">
                <a:solidFill>
                  <a:schemeClr val="accent1">
                    <a:lumMod val="10000"/>
                  </a:schemeClr>
                </a:solidFill>
              </a:rPr>
              <a:t>- біліктілік комиссиясына емтихан тапсыру арқылы өзінің білімін, мамандығын жетілдіру;</a:t>
            </a:r>
            <a:endParaRPr lang="ru-RU" dirty="0">
              <a:solidFill>
                <a:schemeClr val="accent1">
                  <a:lumMod val="10000"/>
                </a:schemeClr>
              </a:solidFill>
            </a:endParaRPr>
          </a:p>
          <a:p>
            <a:pPr algn="just">
              <a:buNone/>
            </a:pPr>
            <a:r>
              <a:rPr lang="kk-KZ" dirty="0">
                <a:solidFill>
                  <a:schemeClr val="accent1">
                    <a:lumMod val="10000"/>
                  </a:schemeClr>
                </a:solidFill>
              </a:rPr>
              <a:t>- шаруашылық субъектілерінің экономикалық жағдайын, жалпы дамуына көмек көрсетіп, олардың қоғамға қажетті өнімді көбейтуге іскерлікпен көмектесу;</a:t>
            </a:r>
            <a:endParaRPr lang="ru-RU" dirty="0">
              <a:solidFill>
                <a:schemeClr val="accent1">
                  <a:lumMod val="10000"/>
                </a:schemeClr>
              </a:solidFill>
            </a:endParaRPr>
          </a:p>
          <a:p>
            <a:pPr algn="just">
              <a:buNone/>
            </a:pPr>
            <a:r>
              <a:rPr lang="kk-KZ" dirty="0">
                <a:solidFill>
                  <a:schemeClr val="accent1">
                    <a:lumMod val="10000"/>
                  </a:schemeClr>
                </a:solidFill>
              </a:rPr>
              <a:t>- тапсырушылармен жұмыс барысында сыпайы және әділетті қарым-қатынаста болу;</a:t>
            </a:r>
            <a:endParaRPr lang="ru-RU" dirty="0">
              <a:solidFill>
                <a:schemeClr val="accent1">
                  <a:lumMod val="10000"/>
                </a:schemeClr>
              </a:solidFill>
            </a:endParaRPr>
          </a:p>
          <a:p>
            <a:pPr algn="just">
              <a:buNone/>
            </a:pPr>
            <a:r>
              <a:rPr lang="kk-KZ" dirty="0">
                <a:solidFill>
                  <a:schemeClr val="accent1">
                    <a:lumMod val="10000"/>
                  </a:schemeClr>
                </a:solidFill>
              </a:rPr>
              <a:t>- ұжымдағы қызметкерлермен сенімді, сыйлы қатынаста болу;</a:t>
            </a:r>
            <a:endParaRPr lang="ru-RU" dirty="0">
              <a:solidFill>
                <a:schemeClr val="accent1">
                  <a:lumMod val="10000"/>
                </a:schemeClr>
              </a:solidFill>
            </a:endParaRPr>
          </a:p>
          <a:p>
            <a:pPr algn="just">
              <a:buNone/>
            </a:pPr>
            <a:r>
              <a:rPr lang="kk-KZ" dirty="0">
                <a:solidFill>
                  <a:schemeClr val="accent1">
                    <a:lumMod val="10000"/>
                  </a:schemeClr>
                </a:solidFill>
              </a:rPr>
              <a:t>- өз мамандығының беделін жоғары ұстау және қоғам алдында өзінің беделін көтеру;</a:t>
            </a:r>
            <a:endParaRPr lang="ru-RU" dirty="0">
              <a:solidFill>
                <a:schemeClr val="accent1">
                  <a:lumMod val="10000"/>
                </a:schemeClr>
              </a:solidFill>
            </a:endParaRPr>
          </a:p>
          <a:p>
            <a:pPr algn="just">
              <a:buNone/>
            </a:pPr>
            <a:r>
              <a:rPr lang="kk-KZ" dirty="0">
                <a:solidFill>
                  <a:schemeClr val="accent1">
                    <a:lumMod val="10000"/>
                  </a:schemeClr>
                </a:solidFill>
              </a:rPr>
              <a:t>- келісім-шартта кәсіпорын басшыларының тізімін көрсету қажет, аудит қызметі барысында уақытылы хабарласып, мәлімет беріп отыру. </a:t>
            </a:r>
            <a:endParaRPr lang="ru-RU" dirty="0">
              <a:solidFill>
                <a:schemeClr val="accent1">
                  <a:lumMod val="10000"/>
                </a:schemeClr>
              </a:solidFill>
            </a:endParaRP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endParaRPr lang="kk-KZ" dirty="0">
              <a:solidFill>
                <a:schemeClr val="accent1">
                  <a:lumMod val="10000"/>
                </a:schemeClr>
              </a:solidFill>
            </a:endParaRPr>
          </a:p>
          <a:p>
            <a:pPr algn="just">
              <a:buNone/>
            </a:pPr>
            <a:r>
              <a:rPr lang="kk-KZ" dirty="0">
                <a:solidFill>
                  <a:schemeClr val="accent1">
                    <a:lumMod val="10000"/>
                  </a:schemeClr>
                </a:solidFill>
              </a:rPr>
              <a:t>		Аудиттің түрлерін зерттеудің методикалық жағының өте зор маңызы бар. Өйткені аудитті қандай түрлерімен жүргізу және олардың әрбір жағдайларда тигізетін әсерлерін анықтау қажет. Осыған орай аудит төмендегідей түрлерге жіктеледі:</a:t>
            </a:r>
            <a:endParaRPr lang="ru-RU" dirty="0">
              <a:solidFill>
                <a:schemeClr val="accent1">
                  <a:lumMod val="10000"/>
                </a:schemeClr>
              </a:solidFill>
            </a:endParaRPr>
          </a:p>
          <a:p>
            <a:pPr algn="just">
              <a:buNone/>
            </a:pPr>
            <a:r>
              <a:rPr lang="kk-KZ" dirty="0">
                <a:solidFill>
                  <a:schemeClr val="accent1">
                    <a:lumMod val="10000"/>
                  </a:schemeClr>
                </a:solidFill>
              </a:rPr>
              <a:t>		- </a:t>
            </a:r>
            <a:r>
              <a:rPr lang="kk-KZ" dirty="0">
                <a:solidFill>
                  <a:srgbClr val="FF0000"/>
                </a:solidFill>
              </a:rPr>
              <a:t>Субъектілер бойынша </a:t>
            </a:r>
            <a:r>
              <a:rPr lang="kk-KZ" dirty="0">
                <a:solidFill>
                  <a:schemeClr val="accent1">
                    <a:lumMod val="10000"/>
                  </a:schemeClr>
                </a:solidFill>
              </a:rPr>
              <a:t>– ішкі және сыртқы;</a:t>
            </a:r>
            <a:endParaRPr lang="ru-RU" dirty="0">
              <a:solidFill>
                <a:schemeClr val="accent1">
                  <a:lumMod val="10000"/>
                </a:schemeClr>
              </a:solidFill>
            </a:endParaRPr>
          </a:p>
          <a:p>
            <a:pPr algn="just">
              <a:buNone/>
            </a:pPr>
            <a:r>
              <a:rPr lang="kk-KZ" dirty="0">
                <a:solidFill>
                  <a:schemeClr val="accent1">
                    <a:lumMod val="10000"/>
                  </a:schemeClr>
                </a:solidFill>
              </a:rPr>
              <a:t>		- </a:t>
            </a:r>
            <a:r>
              <a:rPr lang="kk-KZ" dirty="0">
                <a:solidFill>
                  <a:srgbClr val="FF0000"/>
                </a:solidFill>
              </a:rPr>
              <a:t>Зандылығы бойынша </a:t>
            </a:r>
            <a:r>
              <a:rPr lang="kk-KZ" dirty="0">
                <a:solidFill>
                  <a:schemeClr val="accent1">
                    <a:lumMod val="10000"/>
                  </a:schemeClr>
                </a:solidFill>
              </a:rPr>
              <a:t>– міндетті және бастамашылық;</a:t>
            </a:r>
            <a:endParaRPr lang="ru-RU" dirty="0">
              <a:solidFill>
                <a:schemeClr val="accent1">
                  <a:lumMod val="10000"/>
                </a:schemeClr>
              </a:solidFill>
            </a:endParaRPr>
          </a:p>
          <a:p>
            <a:pPr algn="just">
              <a:buNone/>
            </a:pPr>
            <a:r>
              <a:rPr lang="kk-KZ" dirty="0">
                <a:solidFill>
                  <a:schemeClr val="accent1">
                    <a:lumMod val="10000"/>
                  </a:schemeClr>
                </a:solidFill>
              </a:rPr>
              <a:t>		- </a:t>
            </a:r>
            <a:r>
              <a:rPr lang="kk-KZ" dirty="0">
                <a:solidFill>
                  <a:srgbClr val="FF0000"/>
                </a:solidFill>
              </a:rPr>
              <a:t>Объектіні аудиторлық жұмыспен қамту бойынша</a:t>
            </a:r>
            <a:r>
              <a:rPr lang="kk-KZ" dirty="0">
                <a:solidFill>
                  <a:schemeClr val="accent1">
                    <a:lumMod val="10000"/>
                  </a:schemeClr>
                </a:solidFill>
              </a:rPr>
              <a:t> – толық және ішінара.</a:t>
            </a:r>
            <a:endParaRPr lang="ru-RU" dirty="0">
              <a:solidFill>
                <a:schemeClr val="accent1">
                  <a:lumMod val="10000"/>
                </a:schemeClr>
              </a:solidFill>
            </a:endParaRP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kk-KZ" dirty="0">
                <a:solidFill>
                  <a:schemeClr val="accent1">
                    <a:lumMod val="10000"/>
                  </a:schemeClr>
                </a:solidFill>
              </a:rPr>
              <a:t>		</a:t>
            </a:r>
            <a:r>
              <a:rPr lang="kk-KZ" dirty="0">
                <a:solidFill>
                  <a:srgbClr val="FF0000"/>
                </a:solidFill>
              </a:rPr>
              <a:t>Аудиттің міндеті </a:t>
            </a:r>
            <a:r>
              <a:rPr lang="kk-KZ" dirty="0">
                <a:solidFill>
                  <a:schemeClr val="accent1">
                    <a:lumMod val="10000"/>
                  </a:schemeClr>
                </a:solidFill>
              </a:rPr>
              <a:t>– қаржы есебін төмендегідей бағыттары бойынша тексеру:</a:t>
            </a:r>
            <a:endParaRPr lang="ru-RU" dirty="0">
              <a:solidFill>
                <a:schemeClr val="accent1">
                  <a:lumMod val="10000"/>
                </a:schemeClr>
              </a:solidFill>
            </a:endParaRPr>
          </a:p>
          <a:p>
            <a:pPr algn="just">
              <a:buNone/>
            </a:pPr>
            <a:r>
              <a:rPr lang="kk-KZ" dirty="0">
                <a:solidFill>
                  <a:schemeClr val="accent1">
                    <a:lumMod val="10000"/>
                  </a:schemeClr>
                </a:solidFill>
              </a:rPr>
              <a:t>	- Есептердің дұрыстығын, анықтығын растау;</a:t>
            </a:r>
            <a:endParaRPr lang="ru-RU" dirty="0">
              <a:solidFill>
                <a:schemeClr val="accent1">
                  <a:lumMod val="10000"/>
                </a:schemeClr>
              </a:solidFill>
            </a:endParaRPr>
          </a:p>
          <a:p>
            <a:pPr algn="just">
              <a:buNone/>
            </a:pPr>
            <a:r>
              <a:rPr lang="kk-KZ" dirty="0">
                <a:solidFill>
                  <a:schemeClr val="accent1">
                    <a:lumMod val="10000"/>
                  </a:schemeClr>
                </a:solidFill>
              </a:rPr>
              <a:t>	- Тексеру кезінде есеп пен отчетта көрсетілген шығындардың, табыстардың қаржы нәтижелерінің қорытындысының анықтығын, дұрыстығын, толықтығын және дәлдігін тексеру;</a:t>
            </a:r>
            <a:endParaRPr lang="ru-RU" dirty="0">
              <a:solidFill>
                <a:schemeClr val="accent1">
                  <a:lumMod val="10000"/>
                </a:schemeClr>
              </a:solidFill>
            </a:endParaRPr>
          </a:p>
          <a:p>
            <a:pPr algn="just">
              <a:buNone/>
            </a:pPr>
            <a:r>
              <a:rPr lang="kk-KZ" dirty="0">
                <a:solidFill>
                  <a:schemeClr val="accent1">
                    <a:lumMod val="10000"/>
                  </a:schemeClr>
                </a:solidFill>
              </a:rPr>
              <a:t>	- Бухгалтерлік есепті жүргізуде олардың заңдар мен нормативтік құжаттарға сәйкестігін және отчеттардың жасалуын, активтерді, міндеттемелерді және меншік капиталды бағалау әдістемелерінің дұрыстығын тексеру;</a:t>
            </a:r>
            <a:endParaRPr lang="ru-RU" dirty="0">
              <a:solidFill>
                <a:schemeClr val="accent1">
                  <a:lumMod val="10000"/>
                </a:schemeClr>
              </a:solidFill>
            </a:endParaRPr>
          </a:p>
          <a:p>
            <a:pPr algn="just">
              <a:buNone/>
            </a:pPr>
            <a:r>
              <a:rPr lang="kk-KZ" dirty="0">
                <a:solidFill>
                  <a:schemeClr val="accent1">
                    <a:lumMod val="10000"/>
                  </a:schemeClr>
                </a:solidFill>
              </a:rPr>
              <a:t>	- өзінің негізгі және айналым қорын дұрыс пайдаланудың арқасында келешектігі резервтерді анықтау.</a:t>
            </a:r>
            <a:endParaRPr lang="ru-RU" dirty="0">
              <a:solidFill>
                <a:schemeClr val="accent1">
                  <a:lumMod val="10000"/>
                </a:schemeClr>
              </a:solidFill>
            </a:endParaRPr>
          </a:p>
          <a:p>
            <a:pPr>
              <a:buNone/>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kk-KZ" dirty="0">
                <a:solidFill>
                  <a:schemeClr val="accent1">
                    <a:lumMod val="10000"/>
                  </a:schemeClr>
                </a:solidFill>
              </a:rPr>
              <a:t>		Аудит қызметінің </a:t>
            </a:r>
            <a:r>
              <a:rPr lang="kk-KZ" dirty="0">
                <a:solidFill>
                  <a:srgbClr val="FF0000"/>
                </a:solidFill>
              </a:rPr>
              <a:t>қажеттілігі </a:t>
            </a:r>
            <a:r>
              <a:rPr lang="kk-KZ" dirty="0">
                <a:solidFill>
                  <a:schemeClr val="accent1">
                    <a:lumMod val="10000"/>
                  </a:schemeClr>
                </a:solidFill>
              </a:rPr>
              <a:t>төмендегі жағдайларға байланысты пайда болды:</a:t>
            </a:r>
            <a:endParaRPr lang="ru-RU" dirty="0">
              <a:solidFill>
                <a:schemeClr val="accent1">
                  <a:lumMod val="10000"/>
                </a:schemeClr>
              </a:solidFill>
            </a:endParaRPr>
          </a:p>
          <a:p>
            <a:pPr algn="just">
              <a:buNone/>
            </a:pPr>
            <a:r>
              <a:rPr lang="kk-KZ" dirty="0">
                <a:solidFill>
                  <a:schemeClr val="accent1">
                    <a:lumMod val="10000"/>
                  </a:schemeClr>
                </a:solidFill>
              </a:rPr>
              <a:t>- Пайдаланушылардың өздеріне қажетті ақпаратты әкімшіліктер жағынан дұрыс мәліметтер бермеудің нәтижесінде пайда болған дау жайында;</a:t>
            </a:r>
            <a:endParaRPr lang="ru-RU" dirty="0">
              <a:solidFill>
                <a:schemeClr val="accent1">
                  <a:lumMod val="10000"/>
                </a:schemeClr>
              </a:solidFill>
            </a:endParaRPr>
          </a:p>
          <a:p>
            <a:pPr algn="just">
              <a:buNone/>
            </a:pPr>
            <a:r>
              <a:rPr lang="kk-KZ" dirty="0">
                <a:solidFill>
                  <a:schemeClr val="accent1">
                    <a:lumMod val="10000"/>
                  </a:schemeClr>
                </a:solidFill>
              </a:rPr>
              <a:t>- Ақпараттың сапалығы жөнінде қабылдаған шешім тәуелділігінің әсері;</a:t>
            </a:r>
            <a:endParaRPr lang="ru-RU" dirty="0">
              <a:solidFill>
                <a:schemeClr val="accent1">
                  <a:lumMod val="10000"/>
                </a:schemeClr>
              </a:solidFill>
            </a:endParaRPr>
          </a:p>
          <a:p>
            <a:pPr algn="just">
              <a:buNone/>
            </a:pPr>
            <a:r>
              <a:rPr lang="kk-KZ" dirty="0">
                <a:solidFill>
                  <a:schemeClr val="accent1">
                    <a:lumMod val="10000"/>
                  </a:schemeClr>
                </a:solidFill>
              </a:rPr>
              <a:t>- Ақпаратты тексеру үшін арнаулы білімнің қажеттілігі;</a:t>
            </a:r>
            <a:endParaRPr lang="ru-RU" dirty="0">
              <a:solidFill>
                <a:schemeClr val="accent1">
                  <a:lumMod val="10000"/>
                </a:schemeClr>
              </a:solidFill>
            </a:endParaRPr>
          </a:p>
          <a:p>
            <a:pPr algn="just">
              <a:buNone/>
            </a:pPr>
            <a:r>
              <a:rPr lang="kk-KZ" dirty="0">
                <a:solidFill>
                  <a:schemeClr val="accent1">
                    <a:lumMod val="10000"/>
                  </a:schemeClr>
                </a:solidFill>
              </a:rPr>
              <a:t>- Сапасын анықтауға ақпарат пайдаланушылардың мүмкіншілігінің жоқтығын.</a:t>
            </a:r>
            <a:endParaRPr lang="ru-RU" dirty="0">
              <a:solidFill>
                <a:schemeClr val="accent1">
                  <a:lumMod val="1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just">
              <a:buNone/>
            </a:pPr>
            <a:r>
              <a:rPr lang="kk-KZ" dirty="0">
                <a:solidFill>
                  <a:schemeClr val="accent1">
                    <a:lumMod val="10000"/>
                  </a:schemeClr>
                </a:solidFill>
              </a:rPr>
              <a:t>		Әр  түрлі ғалымдар мен маман-практиктердің көзқарастарын жан-жақты зерделеу арқылы ғылыми негізделген </a:t>
            </a:r>
            <a:r>
              <a:rPr lang="kk-KZ" dirty="0">
                <a:solidFill>
                  <a:srgbClr val="FF0000"/>
                </a:solidFill>
              </a:rPr>
              <a:t>постулаттар</a:t>
            </a:r>
            <a:r>
              <a:rPr lang="kk-KZ" dirty="0">
                <a:solidFill>
                  <a:schemeClr val="accent1">
                    <a:lumMod val="10000"/>
                  </a:schemeClr>
                </a:solidFill>
              </a:rPr>
              <a:t> болып мыналар саналады:</a:t>
            </a:r>
            <a:endParaRPr lang="ru-RU" dirty="0">
              <a:solidFill>
                <a:schemeClr val="accent1">
                  <a:lumMod val="10000"/>
                </a:schemeClr>
              </a:solidFill>
            </a:endParaRPr>
          </a:p>
          <a:p>
            <a:pPr algn="just">
              <a:buNone/>
            </a:pPr>
            <a:r>
              <a:rPr lang="kk-KZ" dirty="0">
                <a:solidFill>
                  <a:schemeClr val="accent1">
                    <a:lumMod val="10000"/>
                  </a:schemeClr>
                </a:solidFill>
              </a:rPr>
              <a:t>	1. қаржылық есеп берулер мен қаржы мәліметтері тексерілуі мүмкін;</a:t>
            </a:r>
            <a:endParaRPr lang="ru-RU" dirty="0">
              <a:solidFill>
                <a:schemeClr val="accent1">
                  <a:lumMod val="10000"/>
                </a:schemeClr>
              </a:solidFill>
            </a:endParaRPr>
          </a:p>
          <a:p>
            <a:pPr algn="just">
              <a:buNone/>
            </a:pPr>
            <a:r>
              <a:rPr lang="kk-KZ" dirty="0">
                <a:solidFill>
                  <a:schemeClr val="accent1">
                    <a:lumMod val="10000"/>
                  </a:schemeClr>
                </a:solidFill>
              </a:rPr>
              <a:t>	2. мүдделердің қайшы келіп қалу ықтималдығы;</a:t>
            </a:r>
            <a:endParaRPr lang="ru-RU" dirty="0">
              <a:solidFill>
                <a:schemeClr val="accent1">
                  <a:lumMod val="10000"/>
                </a:schemeClr>
              </a:solidFill>
            </a:endParaRPr>
          </a:p>
          <a:p>
            <a:pPr algn="just">
              <a:buNone/>
            </a:pPr>
            <a:r>
              <a:rPr lang="kk-KZ" dirty="0">
                <a:solidFill>
                  <a:schemeClr val="accent1">
                    <a:lumMod val="10000"/>
                  </a:schemeClr>
                </a:solidFill>
              </a:rPr>
              <a:t>	3. верификацияның (қандай да бір нәрсенің дұрыстығын тексеру) мүмкіндігі;</a:t>
            </a:r>
            <a:endParaRPr lang="ru-RU" dirty="0">
              <a:solidFill>
                <a:schemeClr val="accent1">
                  <a:lumMod val="10000"/>
                </a:schemeClr>
              </a:solidFill>
            </a:endParaRPr>
          </a:p>
          <a:p>
            <a:pPr algn="just">
              <a:buNone/>
            </a:pPr>
            <a:r>
              <a:rPr lang="kk-KZ" dirty="0">
                <a:solidFill>
                  <a:schemeClr val="accent1">
                    <a:lumMod val="10000"/>
                  </a:schemeClr>
                </a:solidFill>
              </a:rPr>
              <a:t>	4. есептеме дұрыс жасалмаған;</a:t>
            </a:r>
            <a:endParaRPr lang="ru-RU" dirty="0">
              <a:solidFill>
                <a:schemeClr val="accent1">
                  <a:lumMod val="10000"/>
                </a:schemeClr>
              </a:solidFill>
            </a:endParaRPr>
          </a:p>
          <a:p>
            <a:pPr algn="just">
              <a:buNone/>
            </a:pPr>
            <a:r>
              <a:rPr lang="kk-KZ" dirty="0">
                <a:solidFill>
                  <a:schemeClr val="accent1">
                    <a:lumMod val="10000"/>
                  </a:schemeClr>
                </a:solidFill>
              </a:rPr>
              <a:t>	5. егер қаржылық ақпаратты тексеру тәуелсіз пікір білдіру мақсатында орындалса, онда аудитордың қызметі оның өкілеттігімен реттелінеді;</a:t>
            </a:r>
            <a:endParaRPr lang="ru-RU" dirty="0">
              <a:solidFill>
                <a:schemeClr val="accent1">
                  <a:lumMod val="10000"/>
                </a:schemeClr>
              </a:solidFill>
            </a:endParaRPr>
          </a:p>
          <a:p>
            <a:pPr algn="just">
              <a:buNone/>
            </a:pPr>
            <a:r>
              <a:rPr lang="kk-KZ" dirty="0">
                <a:solidFill>
                  <a:schemeClr val="accent1">
                    <a:lumMod val="10000"/>
                  </a:schemeClr>
                </a:solidFill>
              </a:rPr>
              <a:t>	6. қате қорытынды жіберіп алудан ешкім де тыс емес;</a:t>
            </a:r>
            <a:endParaRPr lang="ru-RU" dirty="0">
              <a:solidFill>
                <a:schemeClr val="accent1">
                  <a:lumMod val="10000"/>
                </a:schemeClr>
              </a:solidFill>
            </a:endParaRPr>
          </a:p>
          <a:p>
            <a:pPr algn="just">
              <a:buNone/>
            </a:pPr>
            <a:r>
              <a:rPr lang="kk-KZ" dirty="0">
                <a:solidFill>
                  <a:schemeClr val="accent1">
                    <a:lumMod val="10000"/>
                  </a:schemeClr>
                </a:solidFill>
              </a:rPr>
              <a:t>	7. аудитордың пікірі оның мүдделеріне тәуелді;</a:t>
            </a:r>
            <a:endParaRPr lang="ru-RU" dirty="0">
              <a:solidFill>
                <a:schemeClr val="accent1">
                  <a:lumMod val="10000"/>
                </a:schemeClr>
              </a:solidFill>
            </a:endParaRPr>
          </a:p>
          <a:p>
            <a:pPr algn="just">
              <a:buNone/>
            </a:pPr>
            <a:r>
              <a:rPr lang="kk-KZ" dirty="0">
                <a:solidFill>
                  <a:schemeClr val="accent1">
                    <a:lumMod val="10000"/>
                  </a:schemeClr>
                </a:solidFill>
              </a:rPr>
              <a:t>	8. есеп беру мәліметтерінің обьективтілігі ішкі бақылаудың тиімділігіне тікелей пропорционалды;</a:t>
            </a:r>
            <a:endParaRPr lang="ru-RU" dirty="0">
              <a:solidFill>
                <a:schemeClr val="accent1">
                  <a:lumMod val="10000"/>
                </a:schemeClr>
              </a:solidFill>
            </a:endParaRPr>
          </a:p>
          <a:p>
            <a:pPr algn="just">
              <a:buNone/>
            </a:pPr>
            <a:r>
              <a:rPr lang="kk-KZ" dirty="0">
                <a:solidFill>
                  <a:schemeClr val="accent1">
                    <a:lumMod val="10000"/>
                  </a:schemeClr>
                </a:solidFill>
              </a:rPr>
              <a:t>	9. әрбір тізбекті тексеру өткен шақтағы тексерулердің құндылығын кемітуі және әрдайым  ақпараттылығы аз болады;</a:t>
            </a:r>
            <a:endParaRPr lang="ru-RU" dirty="0">
              <a:solidFill>
                <a:schemeClr val="accent1">
                  <a:lumMod val="10000"/>
                </a:schemeClr>
              </a:solidFill>
            </a:endParaRPr>
          </a:p>
          <a:p>
            <a:pPr algn="just">
              <a:buNone/>
            </a:pPr>
            <a:r>
              <a:rPr lang="kk-KZ" dirty="0">
                <a:solidFill>
                  <a:schemeClr val="accent1">
                    <a:lumMod val="10000"/>
                  </a:schemeClr>
                </a:solidFill>
              </a:rPr>
              <a:t>	10. аудитордың әрбір пайымдауы белгілі бір деңгейде иландырады;</a:t>
            </a:r>
            <a:endParaRPr lang="ru-RU" dirty="0">
              <a:solidFill>
                <a:schemeClr val="accent1">
                  <a:lumMod val="10000"/>
                </a:schemeClr>
              </a:solidFill>
            </a:endParaRPr>
          </a:p>
          <a:p>
            <a:pPr algn="just">
              <a:buNone/>
            </a:pPr>
            <a:r>
              <a:rPr lang="kk-KZ" dirty="0">
                <a:solidFill>
                  <a:schemeClr val="accent1">
                    <a:lumMod val="10000"/>
                  </a:schemeClr>
                </a:solidFill>
              </a:rPr>
              <a:t>	11. бұрынғы (алдыңғы) ақпараттың құндылығы;</a:t>
            </a:r>
            <a:endParaRPr lang="ru-RU" dirty="0">
              <a:solidFill>
                <a:schemeClr val="accent1">
                  <a:lumMod val="10000"/>
                </a:schemeClr>
              </a:solidFill>
            </a:endParaRPr>
          </a:p>
          <a:p>
            <a:pPr algn="just">
              <a:buNone/>
            </a:pPr>
            <a:r>
              <a:rPr lang="kk-KZ" dirty="0">
                <a:solidFill>
                  <a:schemeClr val="accent1">
                    <a:lumMod val="10000"/>
                  </a:schemeClr>
                </a:solidFill>
              </a:rPr>
              <a:t>	12. жалпы қабылданған бухгалтерлік принциптерді ұдайы сақтау.</a:t>
            </a:r>
            <a:endParaRPr lang="ru-RU" dirty="0">
              <a:solidFill>
                <a:schemeClr val="accent1">
                  <a:lumMod val="10000"/>
                </a:schemeClr>
              </a:solidFill>
            </a:endParaRP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lgn="just">
              <a:buNone/>
            </a:pPr>
            <a:r>
              <a:rPr lang="kk-KZ" dirty="0">
                <a:solidFill>
                  <a:schemeClr val="accent1">
                    <a:lumMod val="10000"/>
                  </a:schemeClr>
                </a:solidFill>
              </a:rPr>
              <a:t>		Аудиттің маңызын анықтау шеңберінде олар төмендегідей негізгі </a:t>
            </a:r>
            <a:r>
              <a:rPr lang="kk-KZ" dirty="0">
                <a:solidFill>
                  <a:srgbClr val="FF0000"/>
                </a:solidFill>
              </a:rPr>
              <a:t>компоненттердің</a:t>
            </a:r>
            <a:r>
              <a:rPr lang="kk-KZ" dirty="0">
                <a:solidFill>
                  <a:schemeClr val="accent1">
                    <a:lumMod val="10000"/>
                  </a:schemeClr>
                </a:solidFill>
              </a:rPr>
              <a:t> қажеттілігін анықтау қажет. Оларға жататындар :</a:t>
            </a:r>
            <a:endParaRPr lang="ru-RU" dirty="0">
              <a:solidFill>
                <a:schemeClr val="accent1">
                  <a:lumMod val="10000"/>
                </a:schemeClr>
              </a:solidFill>
            </a:endParaRPr>
          </a:p>
          <a:p>
            <a:pPr algn="just">
              <a:buNone/>
            </a:pPr>
            <a:r>
              <a:rPr lang="kk-KZ" dirty="0">
                <a:solidFill>
                  <a:schemeClr val="accent1">
                    <a:lumMod val="10000"/>
                  </a:schemeClr>
                </a:solidFill>
              </a:rPr>
              <a:t>	1. шаруашылық жүргізуші субъектілер;</a:t>
            </a:r>
            <a:endParaRPr lang="ru-RU" dirty="0">
              <a:solidFill>
                <a:schemeClr val="accent1">
                  <a:lumMod val="10000"/>
                </a:schemeClr>
              </a:solidFill>
            </a:endParaRPr>
          </a:p>
          <a:p>
            <a:pPr algn="just">
              <a:buNone/>
            </a:pPr>
            <a:r>
              <a:rPr lang="kk-KZ" dirty="0">
                <a:solidFill>
                  <a:schemeClr val="accent1">
                    <a:lumMod val="10000"/>
                  </a:schemeClr>
                </a:solidFill>
              </a:rPr>
              <a:t>	2. ақпараттар;</a:t>
            </a:r>
            <a:endParaRPr lang="ru-RU" dirty="0">
              <a:solidFill>
                <a:schemeClr val="accent1">
                  <a:lumMod val="10000"/>
                </a:schemeClr>
              </a:solidFill>
            </a:endParaRPr>
          </a:p>
          <a:p>
            <a:pPr algn="just">
              <a:buNone/>
            </a:pPr>
            <a:r>
              <a:rPr lang="kk-KZ" dirty="0">
                <a:solidFill>
                  <a:schemeClr val="accent1">
                    <a:lumMod val="10000"/>
                  </a:schemeClr>
                </a:solidFill>
              </a:rPr>
              <a:t>	3. аудиторлардың кәсіби мамандылығы;</a:t>
            </a:r>
            <a:endParaRPr lang="ru-RU" dirty="0">
              <a:solidFill>
                <a:schemeClr val="accent1">
                  <a:lumMod val="10000"/>
                </a:schemeClr>
              </a:solidFill>
            </a:endParaRPr>
          </a:p>
          <a:p>
            <a:pPr algn="just">
              <a:buNone/>
            </a:pPr>
            <a:r>
              <a:rPr lang="kk-KZ" dirty="0">
                <a:solidFill>
                  <a:schemeClr val="accent1">
                    <a:lumMod val="10000"/>
                  </a:schemeClr>
                </a:solidFill>
              </a:rPr>
              <a:t>	4. материалдарды жинау және оларды бағалау;</a:t>
            </a:r>
            <a:endParaRPr lang="ru-RU" dirty="0">
              <a:solidFill>
                <a:schemeClr val="accent1">
                  <a:lumMod val="10000"/>
                </a:schemeClr>
              </a:solidFill>
            </a:endParaRPr>
          </a:p>
          <a:p>
            <a:pPr algn="just">
              <a:buNone/>
            </a:pPr>
            <a:r>
              <a:rPr lang="kk-KZ" dirty="0">
                <a:solidFill>
                  <a:schemeClr val="accent1">
                    <a:lumMod val="10000"/>
                  </a:schemeClr>
                </a:solidFill>
              </a:rPr>
              <a:t>	5. стандарттар мен критерийлер(белгілер);</a:t>
            </a:r>
            <a:endParaRPr lang="ru-RU" dirty="0">
              <a:solidFill>
                <a:schemeClr val="accent1">
                  <a:lumMod val="10000"/>
                </a:schemeClr>
              </a:solidFill>
            </a:endParaRPr>
          </a:p>
          <a:p>
            <a:pPr algn="just">
              <a:buNone/>
            </a:pPr>
            <a:r>
              <a:rPr lang="kk-KZ" dirty="0">
                <a:solidFill>
                  <a:schemeClr val="accent1">
                    <a:lumMod val="10000"/>
                  </a:schemeClr>
                </a:solidFill>
              </a:rPr>
              <a:t>	6. аудиторлық есеп беруді жасау.</a:t>
            </a:r>
            <a:endParaRPr lang="ru-RU" dirty="0">
              <a:solidFill>
                <a:schemeClr val="accent1">
                  <a:lumMod val="10000"/>
                </a:schemeClr>
              </a:solidFill>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Другая 1">
      <a:dk1>
        <a:srgbClr val="FFFFFF"/>
      </a:dk1>
      <a:lt1>
        <a:srgbClr val="FFFFFF"/>
      </a:lt1>
      <a:dk2>
        <a:srgbClr val="FFFFFF"/>
      </a:dk2>
      <a:lt2>
        <a:srgbClr val="FFFFFF"/>
      </a:lt2>
      <a:accent1>
        <a:srgbClr val="F2F2F2"/>
      </a:accent1>
      <a:accent2>
        <a:srgbClr val="F2F2F2"/>
      </a:accent2>
      <a:accent3>
        <a:srgbClr val="F2F2F2"/>
      </a:accent3>
      <a:accent4>
        <a:srgbClr val="F2F2F2"/>
      </a:accent4>
      <a:accent5>
        <a:srgbClr val="F2F2F2"/>
      </a:accent5>
      <a:accent6>
        <a:srgbClr val="F2F2F2"/>
      </a:accent6>
      <a:hlink>
        <a:srgbClr val="7F7F7F"/>
      </a:hlink>
      <a:folHlink>
        <a:srgbClr val="7F7F7F"/>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141</TotalTime>
  <Words>2014</Words>
  <Application>Microsoft Office PowerPoint</Application>
  <PresentationFormat>Экран (4:3)</PresentationFormat>
  <Paragraphs>135</Paragraphs>
  <Slides>24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24</vt:i4>
      </vt:variant>
    </vt:vector>
  </HeadingPairs>
  <TitlesOfParts>
    <vt:vector size="32" baseType="lpstr">
      <vt:lpstr>Arial</vt:lpstr>
      <vt:lpstr>Book Antiqua</vt:lpstr>
      <vt:lpstr>Lucida Sans</vt:lpstr>
      <vt:lpstr>Times New Roman</vt:lpstr>
      <vt:lpstr>Wingdings</vt:lpstr>
      <vt:lpstr>Wingdings 2</vt:lpstr>
      <vt:lpstr>Wingdings 3</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Banu</dc:creator>
  <cp:lastModifiedBy>Абдрахманова Жаннур Сериковна</cp:lastModifiedBy>
  <cp:revision>19</cp:revision>
  <dcterms:created xsi:type="dcterms:W3CDTF">2016-12-22T18:08:23Z</dcterms:created>
  <dcterms:modified xsi:type="dcterms:W3CDTF">2021-02-10T09:06:25Z</dcterms:modified>
</cp:coreProperties>
</file>